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5" r:id="rId2"/>
    <p:sldId id="276" r:id="rId3"/>
    <p:sldId id="277" r:id="rId4"/>
    <p:sldId id="278" r:id="rId5"/>
    <p:sldId id="279" r:id="rId6"/>
    <p:sldId id="268" r:id="rId7"/>
    <p:sldId id="269" r:id="rId8"/>
    <p:sldId id="270" r:id="rId9"/>
    <p:sldId id="271" r:id="rId10"/>
    <p:sldId id="272" r:id="rId11"/>
    <p:sldId id="273" r:id="rId12"/>
    <p:sldId id="274" r:id="rId13"/>
    <p:sldId id="257" r:id="rId14"/>
    <p:sldId id="258" r:id="rId15"/>
    <p:sldId id="259" r:id="rId16"/>
    <p:sldId id="260" r:id="rId17"/>
    <p:sldId id="261" r:id="rId18"/>
    <p:sldId id="262" r:id="rId19"/>
    <p:sldId id="263" r:id="rId20"/>
    <p:sldId id="264" r:id="rId21"/>
    <p:sldId id="2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37" autoAdjust="0"/>
    <p:restoredTop sz="94660"/>
  </p:normalViewPr>
  <p:slideViewPr>
    <p:cSldViewPr snapToGrid="0" showGuides="1">
      <p:cViewPr>
        <p:scale>
          <a:sx n="82" d="100"/>
          <a:sy n="82" d="100"/>
        </p:scale>
        <p:origin x="-150" y="-186"/>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54CBAE-2BE8-4345-8215-4E21E35BB116}" type="datetimeFigureOut">
              <a:rPr lang="en-US" smtClean="0"/>
              <a:pPr/>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994D53-66AF-4502-833A-2818AF87D2A5}" type="slidenum">
              <a:rPr lang="en-US" smtClean="0"/>
              <a:pPr/>
              <a:t>‹#›</a:t>
            </a:fld>
            <a:endParaRPr lang="en-US"/>
          </a:p>
        </p:txBody>
      </p:sp>
    </p:spTree>
    <p:extLst>
      <p:ext uri="{BB962C8B-B14F-4D97-AF65-F5344CB8AC3E}">
        <p14:creationId xmlns:p14="http://schemas.microsoft.com/office/powerpoint/2010/main" xmlns="" val="2434786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54CBAE-2BE8-4345-8215-4E21E35BB116}" type="datetimeFigureOut">
              <a:rPr lang="en-US" smtClean="0"/>
              <a:pPr/>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994D53-66AF-4502-833A-2818AF87D2A5}" type="slidenum">
              <a:rPr lang="en-US" smtClean="0"/>
              <a:pPr/>
              <a:t>‹#›</a:t>
            </a:fld>
            <a:endParaRPr lang="en-US"/>
          </a:p>
        </p:txBody>
      </p:sp>
    </p:spTree>
    <p:extLst>
      <p:ext uri="{BB962C8B-B14F-4D97-AF65-F5344CB8AC3E}">
        <p14:creationId xmlns:p14="http://schemas.microsoft.com/office/powerpoint/2010/main" xmlns="" val="258458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54CBAE-2BE8-4345-8215-4E21E35BB116}" type="datetimeFigureOut">
              <a:rPr lang="en-US" smtClean="0"/>
              <a:pPr/>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994D53-66AF-4502-833A-2818AF87D2A5}" type="slidenum">
              <a:rPr lang="en-US" smtClean="0"/>
              <a:pPr/>
              <a:t>‹#›</a:t>
            </a:fld>
            <a:endParaRPr lang="en-US"/>
          </a:p>
        </p:txBody>
      </p:sp>
    </p:spTree>
    <p:extLst>
      <p:ext uri="{BB962C8B-B14F-4D97-AF65-F5344CB8AC3E}">
        <p14:creationId xmlns:p14="http://schemas.microsoft.com/office/powerpoint/2010/main" xmlns="" val="569512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54CBAE-2BE8-4345-8215-4E21E35BB116}" type="datetimeFigureOut">
              <a:rPr lang="en-US" smtClean="0"/>
              <a:pPr/>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994D53-66AF-4502-833A-2818AF87D2A5}" type="slidenum">
              <a:rPr lang="en-US" smtClean="0"/>
              <a:pPr/>
              <a:t>‹#›</a:t>
            </a:fld>
            <a:endParaRPr lang="en-US"/>
          </a:p>
        </p:txBody>
      </p:sp>
    </p:spTree>
    <p:extLst>
      <p:ext uri="{BB962C8B-B14F-4D97-AF65-F5344CB8AC3E}">
        <p14:creationId xmlns:p14="http://schemas.microsoft.com/office/powerpoint/2010/main" xmlns="" val="2950717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54CBAE-2BE8-4345-8215-4E21E35BB116}" type="datetimeFigureOut">
              <a:rPr lang="en-US" smtClean="0"/>
              <a:pPr/>
              <a:t>1/18/2016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994D53-66AF-4502-833A-2818AF87D2A5}" type="slidenum">
              <a:rPr lang="en-US" smtClean="0"/>
              <a:pPr/>
              <a:t>‹#›</a:t>
            </a:fld>
            <a:endParaRPr lang="en-US"/>
          </a:p>
        </p:txBody>
      </p:sp>
    </p:spTree>
    <p:extLst>
      <p:ext uri="{BB962C8B-B14F-4D97-AF65-F5344CB8AC3E}">
        <p14:creationId xmlns:p14="http://schemas.microsoft.com/office/powerpoint/2010/main" xmlns="" val="566772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54CBAE-2BE8-4345-8215-4E21E35BB116}" type="datetimeFigureOut">
              <a:rPr lang="en-US" smtClean="0"/>
              <a:pPr/>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994D53-66AF-4502-833A-2818AF87D2A5}" type="slidenum">
              <a:rPr lang="en-US" smtClean="0"/>
              <a:pPr/>
              <a:t>‹#›</a:t>
            </a:fld>
            <a:endParaRPr lang="en-US"/>
          </a:p>
        </p:txBody>
      </p:sp>
    </p:spTree>
    <p:extLst>
      <p:ext uri="{BB962C8B-B14F-4D97-AF65-F5344CB8AC3E}">
        <p14:creationId xmlns:p14="http://schemas.microsoft.com/office/powerpoint/2010/main" xmlns="" val="1403195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54CBAE-2BE8-4345-8215-4E21E35BB116}" type="datetimeFigureOut">
              <a:rPr lang="en-US" smtClean="0"/>
              <a:pPr/>
              <a:t>1/18/2016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994D53-66AF-4502-833A-2818AF87D2A5}" type="slidenum">
              <a:rPr lang="en-US" smtClean="0"/>
              <a:pPr/>
              <a:t>‹#›</a:t>
            </a:fld>
            <a:endParaRPr lang="en-US"/>
          </a:p>
        </p:txBody>
      </p:sp>
    </p:spTree>
    <p:extLst>
      <p:ext uri="{BB962C8B-B14F-4D97-AF65-F5344CB8AC3E}">
        <p14:creationId xmlns:p14="http://schemas.microsoft.com/office/powerpoint/2010/main" xmlns="" val="3812213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54CBAE-2BE8-4345-8215-4E21E35BB116}" type="datetimeFigureOut">
              <a:rPr lang="en-US" smtClean="0"/>
              <a:pPr/>
              <a:t>1/18/2016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994D53-66AF-4502-833A-2818AF87D2A5}" type="slidenum">
              <a:rPr lang="en-US" smtClean="0"/>
              <a:pPr/>
              <a:t>‹#›</a:t>
            </a:fld>
            <a:endParaRPr lang="en-US"/>
          </a:p>
        </p:txBody>
      </p:sp>
    </p:spTree>
    <p:extLst>
      <p:ext uri="{BB962C8B-B14F-4D97-AF65-F5344CB8AC3E}">
        <p14:creationId xmlns:p14="http://schemas.microsoft.com/office/powerpoint/2010/main" xmlns="" val="1194909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54CBAE-2BE8-4345-8215-4E21E35BB116}" type="datetimeFigureOut">
              <a:rPr lang="en-US" smtClean="0"/>
              <a:pPr/>
              <a:t>1/18/2016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994D53-66AF-4502-833A-2818AF87D2A5}" type="slidenum">
              <a:rPr lang="en-US" smtClean="0"/>
              <a:pPr/>
              <a:t>‹#›</a:t>
            </a:fld>
            <a:endParaRPr lang="en-US"/>
          </a:p>
        </p:txBody>
      </p:sp>
    </p:spTree>
    <p:extLst>
      <p:ext uri="{BB962C8B-B14F-4D97-AF65-F5344CB8AC3E}">
        <p14:creationId xmlns:p14="http://schemas.microsoft.com/office/powerpoint/2010/main" xmlns="" val="10342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54CBAE-2BE8-4345-8215-4E21E35BB116}" type="datetimeFigureOut">
              <a:rPr lang="en-US" smtClean="0"/>
              <a:pPr/>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994D53-66AF-4502-833A-2818AF87D2A5}" type="slidenum">
              <a:rPr lang="en-US" smtClean="0"/>
              <a:pPr/>
              <a:t>‹#›</a:t>
            </a:fld>
            <a:endParaRPr lang="en-US"/>
          </a:p>
        </p:txBody>
      </p:sp>
    </p:spTree>
    <p:extLst>
      <p:ext uri="{BB962C8B-B14F-4D97-AF65-F5344CB8AC3E}">
        <p14:creationId xmlns:p14="http://schemas.microsoft.com/office/powerpoint/2010/main" xmlns="" val="3072198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54CBAE-2BE8-4345-8215-4E21E35BB116}" type="datetimeFigureOut">
              <a:rPr lang="en-US" smtClean="0"/>
              <a:pPr/>
              <a:t>1/18/2016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994D53-66AF-4502-833A-2818AF87D2A5}" type="slidenum">
              <a:rPr lang="en-US" smtClean="0"/>
              <a:pPr/>
              <a:t>‹#›</a:t>
            </a:fld>
            <a:endParaRPr lang="en-US"/>
          </a:p>
        </p:txBody>
      </p:sp>
    </p:spTree>
    <p:extLst>
      <p:ext uri="{BB962C8B-B14F-4D97-AF65-F5344CB8AC3E}">
        <p14:creationId xmlns:p14="http://schemas.microsoft.com/office/powerpoint/2010/main" xmlns="" val="2653062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54CBAE-2BE8-4345-8215-4E21E35BB116}" type="datetimeFigureOut">
              <a:rPr lang="en-US" smtClean="0"/>
              <a:pPr/>
              <a:t>1/18/2016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994D53-66AF-4502-833A-2818AF87D2A5}" type="slidenum">
              <a:rPr lang="en-US" smtClean="0"/>
              <a:pPr/>
              <a:t>‹#›</a:t>
            </a:fld>
            <a:endParaRPr lang="en-US"/>
          </a:p>
        </p:txBody>
      </p:sp>
    </p:spTree>
    <p:extLst>
      <p:ext uri="{BB962C8B-B14F-4D97-AF65-F5344CB8AC3E}">
        <p14:creationId xmlns:p14="http://schemas.microsoft.com/office/powerpoint/2010/main" xmlns="" val="1234698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1.wav"/><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audio" Target="../media/audio10.wav"/><Relationship Id="rId5" Type="http://schemas.openxmlformats.org/officeDocument/2006/relationships/image" Target="../media/image3.png"/><Relationship Id="rId4" Type="http://schemas.openxmlformats.org/officeDocument/2006/relationships/image" Target="../media/image18.gif"/></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slideLayout" Target="../slideLayouts/slideLayout7.xml"/><Relationship Id="rId1" Type="http://schemas.openxmlformats.org/officeDocument/2006/relationships/audio" Target="../media/audio11.wav"/><Relationship Id="rId5" Type="http://schemas.openxmlformats.org/officeDocument/2006/relationships/image" Target="../media/image3.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audio" Target="../media/audio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audio" Target="../media/audio13.wav"/><Relationship Id="rId5" Type="http://schemas.openxmlformats.org/officeDocument/2006/relationships/image" Target="../media/image3.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audio" Target="../media/audio14.wav"/><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6.xml"/><Relationship Id="rId1" Type="http://schemas.openxmlformats.org/officeDocument/2006/relationships/audio" Target="../media/audio15.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audio" Target="../media/audio16.wav"/><Relationship Id="rId5" Type="http://schemas.openxmlformats.org/officeDocument/2006/relationships/image" Target="../media/image3.pn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audio" Target="../media/audio17.wav"/><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audio" Target="../media/audio18.wav"/><Relationship Id="rId5" Type="http://schemas.openxmlformats.org/officeDocument/2006/relationships/image" Target="../media/image3.pn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audio" Target="../media/audio19.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audio" Target="../media/audio2.wav"/><Relationship Id="rId5" Type="http://schemas.openxmlformats.org/officeDocument/2006/relationships/image" Target="../media/image3.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20.wav"/><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audio" Target="../media/audio21.wav"/><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gif"/><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audio" Target="../media/audio3.wav"/><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audio" Target="../media/audio4.wav"/><Relationship Id="rId5" Type="http://schemas.openxmlformats.org/officeDocument/2006/relationships/image" Target="../media/image3.png"/><Relationship Id="rId4" Type="http://schemas.openxmlformats.org/officeDocument/2006/relationships/image" Target="../media/image12.gi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audio" Target="../media/audio5.wav"/><Relationship Id="rId5" Type="http://schemas.openxmlformats.org/officeDocument/2006/relationships/image" Target="../media/image3.png"/><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audio" Target="../media/audio6.wav"/><Relationship Id="rId6" Type="http://schemas.openxmlformats.org/officeDocument/2006/relationships/image" Target="../media/image13.gif"/><Relationship Id="rId5" Type="http://schemas.openxmlformats.org/officeDocument/2006/relationships/image" Target="../media/image10.png"/><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audio" Target="../media/audio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audio" Target="../media/audio8.wav"/><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7.xml"/><Relationship Id="rId1" Type="http://schemas.openxmlformats.org/officeDocument/2006/relationships/audio" Target="../media/audio9.wav"/><Relationship Id="rId5" Type="http://schemas.openxmlformats.org/officeDocument/2006/relationships/image" Target="../media/image3.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2805243"/>
            <a:ext cx="12122870" cy="3200876"/>
          </a:xfrm>
          <a:prstGeom prst="rect">
            <a:avLst/>
          </a:prstGeom>
          <a:noFill/>
        </p:spPr>
        <p:txBody>
          <a:bodyPr wrap="square" rtlCol="0">
            <a:spAutoFit/>
          </a:bodyPr>
          <a:lstStyle/>
          <a:p>
            <a:pPr algn="ctr"/>
            <a:r>
              <a:rPr lang="en-US" sz="2400" dirty="0" smtClean="0">
                <a:latin typeface="Century Gothic" panose="020B0502020202020204" pitchFamily="34" charset="0"/>
              </a:rPr>
              <a:t>Our Story:</a:t>
            </a:r>
          </a:p>
          <a:p>
            <a:pPr algn="ctr"/>
            <a:endParaRPr lang="en-US" dirty="0"/>
          </a:p>
          <a:p>
            <a:pPr algn="ctr"/>
            <a:r>
              <a:rPr lang="en-US" sz="3600" b="1" dirty="0" smtClean="0">
                <a:latin typeface="Century Gothic" panose="020B0502020202020204" pitchFamily="34" charset="0"/>
              </a:rPr>
              <a:t>First Baptist Church of West Allis</a:t>
            </a:r>
          </a:p>
          <a:p>
            <a:pPr algn="ctr"/>
            <a:endParaRPr lang="en-US" sz="3600" b="1" dirty="0" smtClean="0">
              <a:latin typeface="Century Gothic" panose="020B0502020202020204" pitchFamily="34" charset="0"/>
            </a:endParaRPr>
          </a:p>
          <a:p>
            <a:pPr algn="ctr"/>
            <a:r>
              <a:rPr lang="en-US" sz="4800" b="1" u="sng" dirty="0" smtClean="0">
                <a:solidFill>
                  <a:srgbClr val="0070C0"/>
                </a:solidFill>
              </a:rPr>
              <a:t>4. Early </a:t>
            </a:r>
            <a:r>
              <a:rPr lang="en-US" sz="4800" b="1" u="sng" dirty="0">
                <a:solidFill>
                  <a:srgbClr val="0070C0"/>
                </a:solidFill>
              </a:rPr>
              <a:t>Milwaukee </a:t>
            </a:r>
            <a:r>
              <a:rPr lang="en-US" sz="4800" b="1" u="sng" dirty="0" smtClean="0">
                <a:solidFill>
                  <a:srgbClr val="0070C0"/>
                </a:solidFill>
              </a:rPr>
              <a:t>County; the Ancient Works</a:t>
            </a:r>
            <a:endParaRPr lang="en-US" sz="4800" dirty="0">
              <a:solidFill>
                <a:srgbClr val="0070C0"/>
              </a:solidFill>
            </a:endParaRPr>
          </a:p>
          <a:p>
            <a:pPr algn="ctr"/>
            <a:endParaRPr lang="en-US" sz="4000" b="1" dirty="0">
              <a:solidFill>
                <a:schemeClr val="accent5">
                  <a:lumMod val="75000"/>
                </a:schemeClr>
              </a:solidFill>
              <a:latin typeface="Century Gothic" panose="020B0502020202020204" pitchFamily="34" charset="0"/>
            </a:endParaRPr>
          </a:p>
        </p:txBody>
      </p:sp>
      <p:pic>
        <p:nvPicPr>
          <p:cNvPr id="5" name="Picture 4"/>
          <p:cNvPicPr>
            <a:picLocks noChangeAspect="1"/>
          </p:cNvPicPr>
          <p:nvPr/>
        </p:nvPicPr>
        <p:blipFill rotWithShape="1">
          <a:blip r:embed="rId4" cstate="print"/>
          <a:srcRect l="2347" t="13787" r="10459" b="25276"/>
          <a:stretch/>
        </p:blipFill>
        <p:spPr>
          <a:xfrm>
            <a:off x="2785068" y="202119"/>
            <a:ext cx="6621864" cy="2603124"/>
          </a:xfrm>
          <a:prstGeom prst="rect">
            <a:avLst/>
          </a:prstGeom>
        </p:spPr>
      </p:pic>
      <p:pic>
        <p:nvPicPr>
          <p:cNvPr id="7" name="~PP1781.WAV">
            <a:hlinkClick r:id="" action="ppaction://media"/>
          </p:cNvPr>
          <p:cNvPicPr>
            <a:picLocks noRot="1" noChangeAspect="1"/>
          </p:cNvPicPr>
          <p:nvPr>
            <a:wavAudioFile r:embed="rId1" name="~PP1781.WAV"/>
          </p:nvPr>
        </p:nvPicPr>
        <p:blipFill>
          <a:blip r:embed="rId5"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3056113453"/>
      </p:ext>
    </p:extLst>
  </p:cSld>
  <p:clrMapOvr>
    <a:masterClrMapping/>
  </p:clrMapOvr>
  <p:transition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print"/>
          <a:srcRect l="33061" t="10607" r="30343" b="5840"/>
          <a:stretch/>
        </p:blipFill>
        <p:spPr>
          <a:xfrm>
            <a:off x="6846570" y="0"/>
            <a:ext cx="5349240" cy="6869696"/>
          </a:xfrm>
          <a:prstGeom prst="rect">
            <a:avLst/>
          </a:prstGeom>
        </p:spPr>
      </p:pic>
      <p:cxnSp>
        <p:nvCxnSpPr>
          <p:cNvPr id="5" name="Straight Connector 4"/>
          <p:cNvCxnSpPr/>
          <p:nvPr/>
        </p:nvCxnSpPr>
        <p:spPr>
          <a:xfrm>
            <a:off x="7269480" y="1566176"/>
            <a:ext cx="80010" cy="530352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ight Arrow 14"/>
          <p:cNvSpPr/>
          <p:nvPr/>
        </p:nvSpPr>
        <p:spPr>
          <a:xfrm>
            <a:off x="6898618" y="5882451"/>
            <a:ext cx="971702" cy="592199"/>
          </a:xfrm>
          <a:prstGeom prst="rightArrow">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p:nvPr/>
        </p:nvCxnSpPr>
        <p:spPr>
          <a:xfrm flipV="1">
            <a:off x="7005656" y="4340732"/>
            <a:ext cx="3049186" cy="49812"/>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101108" y="1960018"/>
            <a:ext cx="6793645" cy="4861051"/>
            <a:chOff x="138078" y="2183427"/>
            <a:chExt cx="6503289" cy="4682132"/>
          </a:xfrm>
        </p:grpSpPr>
        <p:sp>
          <p:nvSpPr>
            <p:cNvPr id="13" name="Rectangle 12"/>
            <p:cNvSpPr/>
            <p:nvPr/>
          </p:nvSpPr>
          <p:spPr>
            <a:xfrm>
              <a:off x="138078" y="2183427"/>
              <a:ext cx="6503289" cy="4682132"/>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rotWithShape="1">
            <a:blip r:embed="rId3" cstate="print"/>
            <a:srcRect l="40588" t="79784" r="50595" b="9032"/>
            <a:stretch/>
          </p:blipFill>
          <p:spPr>
            <a:xfrm>
              <a:off x="203200" y="2230250"/>
              <a:ext cx="6341354" cy="4523945"/>
            </a:xfrm>
            <a:prstGeom prst="rect">
              <a:avLst/>
            </a:prstGeom>
          </p:spPr>
        </p:pic>
      </p:grpSp>
      <p:sp>
        <p:nvSpPr>
          <p:cNvPr id="25" name="Rectangle 24"/>
          <p:cNvSpPr/>
          <p:nvPr/>
        </p:nvSpPr>
        <p:spPr>
          <a:xfrm>
            <a:off x="7923343" y="5795434"/>
            <a:ext cx="1059790" cy="766234"/>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10463829" y="4371291"/>
            <a:ext cx="1913467" cy="1591734"/>
          </a:xfrm>
          <a:custGeom>
            <a:avLst/>
            <a:gdLst>
              <a:gd name="connsiteX0" fmla="*/ 0 w 1913467"/>
              <a:gd name="connsiteY0" fmla="*/ 16934 h 1591734"/>
              <a:gd name="connsiteX1" fmla="*/ 1913467 w 1913467"/>
              <a:gd name="connsiteY1" fmla="*/ 0 h 1591734"/>
              <a:gd name="connsiteX2" fmla="*/ 1286934 w 1913467"/>
              <a:gd name="connsiteY2" fmla="*/ 1591734 h 1591734"/>
              <a:gd name="connsiteX3" fmla="*/ 592667 w 1913467"/>
              <a:gd name="connsiteY3" fmla="*/ 1557867 h 1591734"/>
              <a:gd name="connsiteX4" fmla="*/ 16934 w 1913467"/>
              <a:gd name="connsiteY4" fmla="*/ 67734 h 159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467" h="1591734">
                <a:moveTo>
                  <a:pt x="0" y="16934"/>
                </a:moveTo>
                <a:lnTo>
                  <a:pt x="1913467" y="0"/>
                </a:lnTo>
                <a:lnTo>
                  <a:pt x="1286934" y="1591734"/>
                </a:lnTo>
                <a:lnTo>
                  <a:pt x="592667" y="1557867"/>
                </a:lnTo>
                <a:lnTo>
                  <a:pt x="16934" y="6773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 descr="Plat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71340" t="21158" r="15489" b="77466"/>
          <a:stretch/>
        </p:blipFill>
        <p:spPr bwMode="auto">
          <a:xfrm>
            <a:off x="7772761" y="0"/>
            <a:ext cx="4325942" cy="621162"/>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Plate 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6673" t="13795" r="8808" b="82035"/>
          <a:stretch/>
        </p:blipFill>
        <p:spPr bwMode="auto">
          <a:xfrm>
            <a:off x="0" y="-24407"/>
            <a:ext cx="7711627" cy="1802238"/>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TextBox 28"/>
          <p:cNvSpPr txBox="1"/>
          <p:nvPr/>
        </p:nvSpPr>
        <p:spPr>
          <a:xfrm rot="19216487">
            <a:off x="2333385" y="2446146"/>
            <a:ext cx="3507784" cy="646331"/>
          </a:xfrm>
          <a:prstGeom prst="rect">
            <a:avLst/>
          </a:prstGeom>
          <a:noFill/>
        </p:spPr>
        <p:txBody>
          <a:bodyPr wrap="square" rtlCol="0">
            <a:spAutoFit/>
          </a:bodyPr>
          <a:lstStyle/>
          <a:p>
            <a:pPr algn="ctr"/>
            <a:r>
              <a:rPr lang="en-US" sz="3600" b="1" dirty="0" smtClean="0">
                <a:solidFill>
                  <a:srgbClr val="FF0000"/>
                </a:solidFill>
              </a:rPr>
              <a:t>Forest Home Ave</a:t>
            </a:r>
            <a:endParaRPr lang="en-US" sz="3600" b="1" dirty="0">
              <a:solidFill>
                <a:srgbClr val="FF0000"/>
              </a:solidFill>
            </a:endParaRPr>
          </a:p>
        </p:txBody>
      </p:sp>
      <p:sp>
        <p:nvSpPr>
          <p:cNvPr id="30" name="TextBox 29"/>
          <p:cNvSpPr txBox="1"/>
          <p:nvPr/>
        </p:nvSpPr>
        <p:spPr>
          <a:xfrm rot="16016256">
            <a:off x="2048930" y="5136655"/>
            <a:ext cx="2444189" cy="707886"/>
          </a:xfrm>
          <a:prstGeom prst="rect">
            <a:avLst/>
          </a:prstGeom>
          <a:noFill/>
        </p:spPr>
        <p:txBody>
          <a:bodyPr wrap="square" rtlCol="0">
            <a:spAutoFit/>
          </a:bodyPr>
          <a:lstStyle/>
          <a:p>
            <a:r>
              <a:rPr lang="en-US" sz="4000" b="1" dirty="0" smtClean="0">
                <a:solidFill>
                  <a:srgbClr val="FF0000"/>
                </a:solidFill>
              </a:rPr>
              <a:t>27</a:t>
            </a:r>
            <a:r>
              <a:rPr lang="en-US" sz="4000" b="1" baseline="30000" dirty="0" smtClean="0">
                <a:solidFill>
                  <a:srgbClr val="FF0000"/>
                </a:solidFill>
              </a:rPr>
              <a:t>th</a:t>
            </a:r>
            <a:r>
              <a:rPr lang="en-US" sz="4000" b="1" dirty="0" smtClean="0">
                <a:solidFill>
                  <a:srgbClr val="FF0000"/>
                </a:solidFill>
              </a:rPr>
              <a:t> Street</a:t>
            </a:r>
            <a:endParaRPr lang="en-US" sz="4000" b="1" dirty="0">
              <a:solidFill>
                <a:srgbClr val="FF0000"/>
              </a:solidFill>
            </a:endParaRPr>
          </a:p>
        </p:txBody>
      </p:sp>
      <p:sp>
        <p:nvSpPr>
          <p:cNvPr id="9" name="Freeform 8"/>
          <p:cNvSpPr/>
          <p:nvPr/>
        </p:nvSpPr>
        <p:spPr>
          <a:xfrm>
            <a:off x="3255264" y="3236976"/>
            <a:ext cx="768096" cy="1133856"/>
          </a:xfrm>
          <a:custGeom>
            <a:avLst/>
            <a:gdLst>
              <a:gd name="connsiteX0" fmla="*/ 0 w 768096"/>
              <a:gd name="connsiteY0" fmla="*/ 585216 h 1133856"/>
              <a:gd name="connsiteX1" fmla="*/ 640080 w 768096"/>
              <a:gd name="connsiteY1" fmla="*/ 0 h 1133856"/>
              <a:gd name="connsiteX2" fmla="*/ 768096 w 768096"/>
              <a:gd name="connsiteY2" fmla="*/ 54864 h 1133856"/>
              <a:gd name="connsiteX3" fmla="*/ 768096 w 768096"/>
              <a:gd name="connsiteY3" fmla="*/ 1133856 h 1133856"/>
              <a:gd name="connsiteX4" fmla="*/ 0 w 768096"/>
              <a:gd name="connsiteY4" fmla="*/ 1133856 h 1133856"/>
              <a:gd name="connsiteX5" fmla="*/ 0 w 768096"/>
              <a:gd name="connsiteY5" fmla="*/ 585216 h 113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096" h="1133856">
                <a:moveTo>
                  <a:pt x="0" y="585216"/>
                </a:moveTo>
                <a:lnTo>
                  <a:pt x="640080" y="0"/>
                </a:lnTo>
                <a:lnTo>
                  <a:pt x="768096" y="54864"/>
                </a:lnTo>
                <a:lnTo>
                  <a:pt x="768096" y="1133856"/>
                </a:lnTo>
                <a:lnTo>
                  <a:pt x="0" y="1133856"/>
                </a:lnTo>
                <a:lnTo>
                  <a:pt x="0" y="585216"/>
                </a:lnTo>
                <a:close/>
              </a:path>
            </a:pathLst>
          </a:cu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P2828.WAV">
            <a:hlinkClick r:id="" action="ppaction://media"/>
          </p:cNvPr>
          <p:cNvPicPr>
            <a:picLocks noRot="1" noChangeAspect="1"/>
          </p:cNvPicPr>
          <p:nvPr>
            <a:wavAudioFile r:embed="rId1" name="~PP2828.WAV"/>
          </p:nvPr>
        </p:nvPicPr>
        <p:blipFill>
          <a:blip r:embed="rId5"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370188064"/>
      </p:ext>
    </p:extLst>
  </p:cSld>
  <p:clrMapOvr>
    <a:masterClrMapping/>
  </p:clrMapOvr>
  <p:transition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lat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0232" t="11274" r="34374" b="48736"/>
          <a:stretch/>
        </p:blipFill>
        <p:spPr bwMode="auto">
          <a:xfrm>
            <a:off x="79452" y="1208128"/>
            <a:ext cx="4667287" cy="5649872"/>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9"/>
          <p:cNvPicPr>
            <a:picLocks noChangeAspect="1"/>
          </p:cNvPicPr>
          <p:nvPr/>
        </p:nvPicPr>
        <p:blipFill rotWithShape="1">
          <a:blip r:embed="rId4" cstate="print"/>
          <a:srcRect l="40588" t="79784" r="50595" b="9032"/>
          <a:stretch/>
        </p:blipFill>
        <p:spPr>
          <a:xfrm>
            <a:off x="4999519" y="1758462"/>
            <a:ext cx="7192482" cy="5099537"/>
          </a:xfrm>
          <a:prstGeom prst="rect">
            <a:avLst/>
          </a:prstGeom>
        </p:spPr>
      </p:pic>
      <p:sp>
        <p:nvSpPr>
          <p:cNvPr id="11" name="Rectangle 10"/>
          <p:cNvSpPr/>
          <p:nvPr/>
        </p:nvSpPr>
        <p:spPr>
          <a:xfrm>
            <a:off x="7273321" y="5358383"/>
            <a:ext cx="809488" cy="949493"/>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4732379" y="5319626"/>
            <a:ext cx="2540942" cy="988250"/>
          </a:xfrm>
          <a:prstGeom prst="rightArrow">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rot="16016256">
            <a:off x="7135922" y="5328869"/>
            <a:ext cx="2444189" cy="707886"/>
          </a:xfrm>
          <a:prstGeom prst="rect">
            <a:avLst/>
          </a:prstGeom>
          <a:noFill/>
        </p:spPr>
        <p:txBody>
          <a:bodyPr wrap="square" rtlCol="0">
            <a:spAutoFit/>
          </a:bodyPr>
          <a:lstStyle/>
          <a:p>
            <a:r>
              <a:rPr lang="en-US" sz="4000" b="1" dirty="0" smtClean="0">
                <a:solidFill>
                  <a:srgbClr val="FF0000"/>
                </a:solidFill>
              </a:rPr>
              <a:t>27</a:t>
            </a:r>
            <a:r>
              <a:rPr lang="en-US" sz="4000" b="1" baseline="30000" dirty="0" smtClean="0">
                <a:solidFill>
                  <a:srgbClr val="FF0000"/>
                </a:solidFill>
              </a:rPr>
              <a:t>th</a:t>
            </a:r>
            <a:r>
              <a:rPr lang="en-US" sz="4000" b="1" dirty="0" smtClean="0">
                <a:solidFill>
                  <a:srgbClr val="FF0000"/>
                </a:solidFill>
              </a:rPr>
              <a:t> Street</a:t>
            </a:r>
            <a:endParaRPr lang="en-US" sz="4000" b="1" dirty="0">
              <a:solidFill>
                <a:srgbClr val="FF0000"/>
              </a:solidFill>
            </a:endParaRPr>
          </a:p>
        </p:txBody>
      </p:sp>
      <p:sp>
        <p:nvSpPr>
          <p:cNvPr id="13" name="Freeform 12"/>
          <p:cNvSpPr/>
          <p:nvPr/>
        </p:nvSpPr>
        <p:spPr>
          <a:xfrm>
            <a:off x="8358016" y="3117483"/>
            <a:ext cx="768096" cy="1133856"/>
          </a:xfrm>
          <a:custGeom>
            <a:avLst/>
            <a:gdLst>
              <a:gd name="connsiteX0" fmla="*/ 0 w 768096"/>
              <a:gd name="connsiteY0" fmla="*/ 585216 h 1133856"/>
              <a:gd name="connsiteX1" fmla="*/ 640080 w 768096"/>
              <a:gd name="connsiteY1" fmla="*/ 0 h 1133856"/>
              <a:gd name="connsiteX2" fmla="*/ 768096 w 768096"/>
              <a:gd name="connsiteY2" fmla="*/ 54864 h 1133856"/>
              <a:gd name="connsiteX3" fmla="*/ 768096 w 768096"/>
              <a:gd name="connsiteY3" fmla="*/ 1133856 h 1133856"/>
              <a:gd name="connsiteX4" fmla="*/ 0 w 768096"/>
              <a:gd name="connsiteY4" fmla="*/ 1133856 h 1133856"/>
              <a:gd name="connsiteX5" fmla="*/ 0 w 768096"/>
              <a:gd name="connsiteY5" fmla="*/ 585216 h 1133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8096" h="1133856">
                <a:moveTo>
                  <a:pt x="0" y="585216"/>
                </a:moveTo>
                <a:lnTo>
                  <a:pt x="640080" y="0"/>
                </a:lnTo>
                <a:lnTo>
                  <a:pt x="768096" y="54864"/>
                </a:lnTo>
                <a:lnTo>
                  <a:pt x="768096" y="1133856"/>
                </a:lnTo>
                <a:lnTo>
                  <a:pt x="0" y="1133856"/>
                </a:lnTo>
                <a:lnTo>
                  <a:pt x="0" y="585216"/>
                </a:lnTo>
                <a:close/>
              </a:path>
            </a:pathLst>
          </a:custGeom>
          <a:no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rot="19216487">
            <a:off x="7100100" y="2615588"/>
            <a:ext cx="3507784" cy="646331"/>
          </a:xfrm>
          <a:prstGeom prst="rect">
            <a:avLst/>
          </a:prstGeom>
          <a:noFill/>
        </p:spPr>
        <p:txBody>
          <a:bodyPr wrap="square" rtlCol="0">
            <a:spAutoFit/>
          </a:bodyPr>
          <a:lstStyle/>
          <a:p>
            <a:pPr algn="ctr"/>
            <a:r>
              <a:rPr lang="en-US" sz="3600" b="1" dirty="0" smtClean="0">
                <a:solidFill>
                  <a:srgbClr val="FF0000"/>
                </a:solidFill>
              </a:rPr>
              <a:t>Forest Home Ave</a:t>
            </a:r>
            <a:endParaRPr lang="en-US" sz="3600" b="1" dirty="0">
              <a:solidFill>
                <a:srgbClr val="FF0000"/>
              </a:solidFill>
            </a:endParaRPr>
          </a:p>
        </p:txBody>
      </p:sp>
      <p:pic>
        <p:nvPicPr>
          <p:cNvPr id="15" name="Picture 2" descr="Plate 4"/>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6673" t="13795" r="8808" b="82035"/>
          <a:stretch/>
        </p:blipFill>
        <p:spPr bwMode="auto">
          <a:xfrm>
            <a:off x="4667688" y="0"/>
            <a:ext cx="7524313" cy="1758462"/>
          </a:xfrm>
          <a:prstGeom prst="rect">
            <a:avLst/>
          </a:prstGeom>
          <a:noFill/>
          <a:extLst>
            <a:ext uri="{909E8E84-426E-40DD-AFC4-6F175D3DCCD1}">
              <a14:hiddenFill xmlns:a14="http://schemas.microsoft.com/office/drawing/2010/main" xmlns="">
                <a:solidFill>
                  <a:srgbClr val="FFFFFF"/>
                </a:solidFill>
              </a14:hiddenFill>
            </a:ext>
          </a:extLst>
        </p:spPr>
      </p:pic>
      <p:sp>
        <p:nvSpPr>
          <p:cNvPr id="9" name="Rectangle 8"/>
          <p:cNvSpPr/>
          <p:nvPr/>
        </p:nvSpPr>
        <p:spPr>
          <a:xfrm>
            <a:off x="79452" y="1208128"/>
            <a:ext cx="4652928" cy="5649871"/>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P1089.WAV">
            <a:hlinkClick r:id="" action="ppaction://media"/>
          </p:cNvPr>
          <p:cNvPicPr>
            <a:picLocks noRot="1" noChangeAspect="1"/>
          </p:cNvPicPr>
          <p:nvPr>
            <a:wavAudioFile r:embed="rId1" name="~PP1089.WAV"/>
          </p:nvPr>
        </p:nvPicPr>
        <p:blipFill>
          <a:blip r:embed="rId5"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1586908464"/>
      </p:ext>
    </p:extLst>
  </p:cSld>
  <p:clrMapOvr>
    <a:masterClrMapping/>
  </p:clrMapOvr>
  <p:transition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5731" t="7778" r="12215" b="9658"/>
          <a:stretch/>
        </p:blipFill>
        <p:spPr>
          <a:xfrm>
            <a:off x="23446" y="0"/>
            <a:ext cx="12168554" cy="6887223"/>
          </a:xfrm>
          <a:prstGeom prst="rect">
            <a:avLst/>
          </a:prstGeom>
        </p:spPr>
      </p:pic>
      <p:sp>
        <p:nvSpPr>
          <p:cNvPr id="3" name="TextBox 2"/>
          <p:cNvSpPr txBox="1"/>
          <p:nvPr/>
        </p:nvSpPr>
        <p:spPr>
          <a:xfrm rot="16200000">
            <a:off x="2782376" y="1830897"/>
            <a:ext cx="2373923" cy="523220"/>
          </a:xfrm>
          <a:prstGeom prst="rect">
            <a:avLst/>
          </a:prstGeom>
          <a:noFill/>
        </p:spPr>
        <p:txBody>
          <a:bodyPr wrap="square" rtlCol="0">
            <a:spAutoFit/>
          </a:bodyPr>
          <a:lstStyle/>
          <a:p>
            <a:r>
              <a:rPr lang="en-US" sz="2800" b="1" dirty="0" smtClean="0">
                <a:solidFill>
                  <a:srgbClr val="FF0000"/>
                </a:solidFill>
              </a:rPr>
              <a:t>35</a:t>
            </a:r>
            <a:r>
              <a:rPr lang="en-US" sz="2800" b="1" baseline="30000" dirty="0" smtClean="0">
                <a:solidFill>
                  <a:srgbClr val="FF0000"/>
                </a:solidFill>
              </a:rPr>
              <a:t>th</a:t>
            </a:r>
            <a:r>
              <a:rPr lang="en-US" sz="2800" b="1" dirty="0" smtClean="0">
                <a:solidFill>
                  <a:srgbClr val="FF0000"/>
                </a:solidFill>
              </a:rPr>
              <a:t> St</a:t>
            </a:r>
            <a:endParaRPr lang="en-US" sz="2800" b="1" dirty="0">
              <a:solidFill>
                <a:srgbClr val="FF0000"/>
              </a:solidFill>
            </a:endParaRPr>
          </a:p>
        </p:txBody>
      </p:sp>
      <p:sp>
        <p:nvSpPr>
          <p:cNvPr id="4" name="TextBox 3"/>
          <p:cNvSpPr txBox="1"/>
          <p:nvPr/>
        </p:nvSpPr>
        <p:spPr>
          <a:xfrm rot="16200000">
            <a:off x="6253484" y="1653721"/>
            <a:ext cx="2373923" cy="523220"/>
          </a:xfrm>
          <a:prstGeom prst="rect">
            <a:avLst/>
          </a:prstGeom>
          <a:noFill/>
        </p:spPr>
        <p:txBody>
          <a:bodyPr wrap="square" rtlCol="0">
            <a:spAutoFit/>
          </a:bodyPr>
          <a:lstStyle/>
          <a:p>
            <a:r>
              <a:rPr lang="en-US" sz="2800" b="1" dirty="0" smtClean="0">
                <a:solidFill>
                  <a:srgbClr val="FF0000"/>
                </a:solidFill>
              </a:rPr>
              <a:t>27</a:t>
            </a:r>
            <a:r>
              <a:rPr lang="en-US" sz="2800" b="1" baseline="30000" dirty="0" smtClean="0">
                <a:solidFill>
                  <a:srgbClr val="FF0000"/>
                </a:solidFill>
              </a:rPr>
              <a:t>th</a:t>
            </a:r>
            <a:r>
              <a:rPr lang="en-US" sz="2800" b="1" dirty="0" smtClean="0">
                <a:solidFill>
                  <a:srgbClr val="FF0000"/>
                </a:solidFill>
              </a:rPr>
              <a:t> St</a:t>
            </a:r>
            <a:endParaRPr lang="en-US" sz="2800" b="1" dirty="0">
              <a:solidFill>
                <a:srgbClr val="FF0000"/>
              </a:solidFill>
            </a:endParaRPr>
          </a:p>
        </p:txBody>
      </p:sp>
      <p:sp>
        <p:nvSpPr>
          <p:cNvPr id="5" name="TextBox 4"/>
          <p:cNvSpPr txBox="1"/>
          <p:nvPr/>
        </p:nvSpPr>
        <p:spPr>
          <a:xfrm>
            <a:off x="1333804" y="6311109"/>
            <a:ext cx="2373923" cy="523220"/>
          </a:xfrm>
          <a:prstGeom prst="rect">
            <a:avLst/>
          </a:prstGeom>
          <a:noFill/>
        </p:spPr>
        <p:txBody>
          <a:bodyPr wrap="square" rtlCol="0">
            <a:spAutoFit/>
          </a:bodyPr>
          <a:lstStyle/>
          <a:p>
            <a:r>
              <a:rPr lang="en-US" sz="2800" b="1" dirty="0" smtClean="0">
                <a:solidFill>
                  <a:srgbClr val="FF0000"/>
                </a:solidFill>
              </a:rPr>
              <a:t>Oklahoma Ave</a:t>
            </a:r>
            <a:endParaRPr lang="en-US" sz="2800" b="1" dirty="0">
              <a:solidFill>
                <a:srgbClr val="FF0000"/>
              </a:solidFill>
            </a:endParaRPr>
          </a:p>
        </p:txBody>
      </p:sp>
      <p:sp>
        <p:nvSpPr>
          <p:cNvPr id="6" name="TextBox 5"/>
          <p:cNvSpPr txBox="1"/>
          <p:nvPr/>
        </p:nvSpPr>
        <p:spPr>
          <a:xfrm>
            <a:off x="2092569" y="281417"/>
            <a:ext cx="2373923" cy="523220"/>
          </a:xfrm>
          <a:prstGeom prst="rect">
            <a:avLst/>
          </a:prstGeom>
          <a:noFill/>
        </p:spPr>
        <p:txBody>
          <a:bodyPr wrap="square" rtlCol="0">
            <a:spAutoFit/>
          </a:bodyPr>
          <a:lstStyle/>
          <a:p>
            <a:r>
              <a:rPr lang="en-US" sz="2800" b="1" dirty="0" smtClean="0">
                <a:solidFill>
                  <a:srgbClr val="FF0000"/>
                </a:solidFill>
              </a:rPr>
              <a:t>Lincoln Ave</a:t>
            </a:r>
            <a:endParaRPr lang="en-US" sz="2800" b="1" dirty="0">
              <a:solidFill>
                <a:srgbClr val="FF0000"/>
              </a:solidFill>
            </a:endParaRPr>
          </a:p>
        </p:txBody>
      </p:sp>
      <p:sp>
        <p:nvSpPr>
          <p:cNvPr id="7" name="TextBox 6"/>
          <p:cNvSpPr txBox="1"/>
          <p:nvPr/>
        </p:nvSpPr>
        <p:spPr>
          <a:xfrm rot="19585749">
            <a:off x="1518138" y="1817075"/>
            <a:ext cx="2801815" cy="523220"/>
          </a:xfrm>
          <a:prstGeom prst="rect">
            <a:avLst/>
          </a:prstGeom>
          <a:noFill/>
        </p:spPr>
        <p:txBody>
          <a:bodyPr wrap="square" rtlCol="0">
            <a:spAutoFit/>
          </a:bodyPr>
          <a:lstStyle/>
          <a:p>
            <a:r>
              <a:rPr lang="en-US" sz="2800" b="1" dirty="0" smtClean="0">
                <a:solidFill>
                  <a:srgbClr val="FF0000"/>
                </a:solidFill>
              </a:rPr>
              <a:t>Forest Home  Ave</a:t>
            </a:r>
            <a:endParaRPr lang="en-US" sz="2800" b="1" dirty="0">
              <a:solidFill>
                <a:srgbClr val="FF0000"/>
              </a:solidFill>
            </a:endParaRPr>
          </a:p>
        </p:txBody>
      </p:sp>
      <p:sp>
        <p:nvSpPr>
          <p:cNvPr id="8" name="TextBox 7"/>
          <p:cNvSpPr txBox="1"/>
          <p:nvPr/>
        </p:nvSpPr>
        <p:spPr>
          <a:xfrm>
            <a:off x="7857392" y="4733874"/>
            <a:ext cx="2373923" cy="523220"/>
          </a:xfrm>
          <a:prstGeom prst="rect">
            <a:avLst/>
          </a:prstGeom>
          <a:noFill/>
        </p:spPr>
        <p:txBody>
          <a:bodyPr wrap="square" rtlCol="0">
            <a:spAutoFit/>
          </a:bodyPr>
          <a:lstStyle/>
          <a:p>
            <a:r>
              <a:rPr lang="en-US" sz="2800" b="1" dirty="0" smtClean="0">
                <a:solidFill>
                  <a:srgbClr val="FF0000"/>
                </a:solidFill>
              </a:rPr>
              <a:t>KK Creek</a:t>
            </a:r>
            <a:endParaRPr lang="en-US" sz="2800" b="1" dirty="0">
              <a:solidFill>
                <a:srgbClr val="FF0000"/>
              </a:solidFill>
            </a:endParaRPr>
          </a:p>
        </p:txBody>
      </p:sp>
      <p:sp>
        <p:nvSpPr>
          <p:cNvPr id="9" name="TextBox 8"/>
          <p:cNvSpPr txBox="1"/>
          <p:nvPr/>
        </p:nvSpPr>
        <p:spPr>
          <a:xfrm rot="1550012">
            <a:off x="1842069" y="3434532"/>
            <a:ext cx="2373923" cy="523220"/>
          </a:xfrm>
          <a:prstGeom prst="rect">
            <a:avLst/>
          </a:prstGeom>
          <a:noFill/>
        </p:spPr>
        <p:txBody>
          <a:bodyPr wrap="square" rtlCol="0">
            <a:spAutoFit/>
          </a:bodyPr>
          <a:lstStyle/>
          <a:p>
            <a:r>
              <a:rPr lang="en-US" sz="2800" b="1" dirty="0" err="1" smtClean="0">
                <a:solidFill>
                  <a:srgbClr val="FF0000"/>
                </a:solidFill>
              </a:rPr>
              <a:t>Raiplroad</a:t>
            </a:r>
            <a:endParaRPr lang="en-US" sz="2800" b="1" dirty="0">
              <a:solidFill>
                <a:srgbClr val="FF0000"/>
              </a:solidFill>
            </a:endParaRPr>
          </a:p>
        </p:txBody>
      </p:sp>
      <p:sp>
        <p:nvSpPr>
          <p:cNvPr id="10" name="TextBox 9"/>
          <p:cNvSpPr txBox="1"/>
          <p:nvPr/>
        </p:nvSpPr>
        <p:spPr>
          <a:xfrm>
            <a:off x="4676110" y="1215344"/>
            <a:ext cx="2057562" cy="1754326"/>
          </a:xfrm>
          <a:prstGeom prst="rect">
            <a:avLst/>
          </a:prstGeom>
          <a:noFill/>
        </p:spPr>
        <p:txBody>
          <a:bodyPr wrap="square" rtlCol="0">
            <a:spAutoFit/>
          </a:bodyPr>
          <a:lstStyle/>
          <a:p>
            <a:pPr algn="ctr"/>
            <a:r>
              <a:rPr lang="en-US" sz="3600" b="1" dirty="0" smtClean="0">
                <a:solidFill>
                  <a:srgbClr val="FFC000"/>
                </a:solidFill>
              </a:rPr>
              <a:t>Forest Home Cemetery</a:t>
            </a:r>
            <a:endParaRPr lang="en-US" sz="3600" b="1" dirty="0">
              <a:solidFill>
                <a:srgbClr val="FFC000"/>
              </a:solidFill>
            </a:endParaRPr>
          </a:p>
        </p:txBody>
      </p:sp>
      <p:sp>
        <p:nvSpPr>
          <p:cNvPr id="11" name="Oval 10"/>
          <p:cNvSpPr/>
          <p:nvPr/>
        </p:nvSpPr>
        <p:spPr>
          <a:xfrm>
            <a:off x="4450918" y="4360279"/>
            <a:ext cx="914400" cy="89681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P1364.WAV">
            <a:hlinkClick r:id="" action="ppaction://media"/>
          </p:cNvPr>
          <p:cNvPicPr>
            <a:picLocks noRot="1" noChangeAspect="1"/>
          </p:cNvPicPr>
          <p:nvPr>
            <a:wavAudioFile r:embed="rId1" name="~PP1364.WAV"/>
          </p:nvPr>
        </p:nvPicPr>
        <p:blipFill>
          <a:blip r:embed="rId4"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3963304641"/>
      </p:ext>
    </p:extLst>
  </p:cSld>
  <p:clrMapOvr>
    <a:masterClrMapping/>
  </p:clrMapOvr>
  <p:transition advTm="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4753" t="7863" r="9474" b="6447"/>
          <a:stretch/>
        </p:blipFill>
        <p:spPr>
          <a:xfrm>
            <a:off x="11723" y="-1"/>
            <a:ext cx="12203723" cy="6858001"/>
          </a:xfrm>
          <a:prstGeom prst="rect">
            <a:avLst/>
          </a:prstGeom>
        </p:spPr>
      </p:pic>
      <p:sp>
        <p:nvSpPr>
          <p:cNvPr id="4" name="Rectangle 3"/>
          <p:cNvSpPr/>
          <p:nvPr/>
        </p:nvSpPr>
        <p:spPr>
          <a:xfrm>
            <a:off x="8510954" y="3892062"/>
            <a:ext cx="1090246" cy="879230"/>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7858405" y="0"/>
            <a:ext cx="4333594" cy="3265039"/>
            <a:chOff x="3001105" y="4923692"/>
            <a:chExt cx="3858809" cy="2907324"/>
          </a:xfrm>
        </p:grpSpPr>
        <p:pic>
          <p:nvPicPr>
            <p:cNvPr id="3" name="Picture 2"/>
            <p:cNvPicPr>
              <a:picLocks noChangeAspect="1"/>
            </p:cNvPicPr>
            <p:nvPr/>
          </p:nvPicPr>
          <p:blipFill rotWithShape="1">
            <a:blip r:embed="rId3" cstate="print"/>
            <a:srcRect l="64231" t="56524" r="29891" b="35614"/>
            <a:stretch/>
          </p:blipFill>
          <p:spPr>
            <a:xfrm>
              <a:off x="3001106" y="4923692"/>
              <a:ext cx="3766531" cy="2833482"/>
            </a:xfrm>
            <a:prstGeom prst="rect">
              <a:avLst/>
            </a:prstGeom>
          </p:spPr>
        </p:pic>
        <p:sp>
          <p:nvSpPr>
            <p:cNvPr id="5" name="Rectangle 4"/>
            <p:cNvSpPr/>
            <p:nvPr/>
          </p:nvSpPr>
          <p:spPr>
            <a:xfrm>
              <a:off x="3001105" y="4923692"/>
              <a:ext cx="3858809" cy="2907324"/>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Up Arrow 6"/>
          <p:cNvSpPr/>
          <p:nvPr/>
        </p:nvSpPr>
        <p:spPr>
          <a:xfrm>
            <a:off x="8780584" y="3294185"/>
            <a:ext cx="550985" cy="609600"/>
          </a:xfrm>
          <a:prstGeom prst="up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306000">
            <a:off x="1363696" y="1752368"/>
            <a:ext cx="2719754" cy="523220"/>
          </a:xfrm>
          <a:prstGeom prst="rect">
            <a:avLst/>
          </a:prstGeom>
          <a:noFill/>
        </p:spPr>
        <p:txBody>
          <a:bodyPr wrap="square" rtlCol="0">
            <a:spAutoFit/>
          </a:bodyPr>
          <a:lstStyle/>
          <a:p>
            <a:r>
              <a:rPr lang="en-US" sz="2800" b="1" dirty="0" smtClean="0">
                <a:solidFill>
                  <a:srgbClr val="FF0000"/>
                </a:solidFill>
              </a:rPr>
              <a:t>Locust St</a:t>
            </a:r>
            <a:endParaRPr lang="en-US" sz="2800" b="1" dirty="0">
              <a:solidFill>
                <a:srgbClr val="FF0000"/>
              </a:solidFill>
            </a:endParaRPr>
          </a:p>
        </p:txBody>
      </p:sp>
      <p:sp>
        <p:nvSpPr>
          <p:cNvPr id="9" name="TextBox 8"/>
          <p:cNvSpPr txBox="1"/>
          <p:nvPr/>
        </p:nvSpPr>
        <p:spPr>
          <a:xfrm rot="17916462">
            <a:off x="2287930" y="639262"/>
            <a:ext cx="2137702" cy="523220"/>
          </a:xfrm>
          <a:prstGeom prst="rect">
            <a:avLst/>
          </a:prstGeom>
          <a:noFill/>
        </p:spPr>
        <p:txBody>
          <a:bodyPr wrap="square" rtlCol="0">
            <a:spAutoFit/>
          </a:bodyPr>
          <a:lstStyle/>
          <a:p>
            <a:r>
              <a:rPr lang="en-US" sz="2800" b="1" dirty="0" smtClean="0">
                <a:solidFill>
                  <a:srgbClr val="FF0000"/>
                </a:solidFill>
              </a:rPr>
              <a:t>Lake </a:t>
            </a:r>
            <a:r>
              <a:rPr lang="en-US" sz="2800" b="1" dirty="0" smtClean="0">
                <a:solidFill>
                  <a:srgbClr val="FF0000"/>
                </a:solidFill>
              </a:rPr>
              <a:t>Drive</a:t>
            </a:r>
            <a:endParaRPr lang="en-US" sz="2800" b="1" dirty="0">
              <a:solidFill>
                <a:srgbClr val="FF0000"/>
              </a:solidFill>
            </a:endParaRPr>
          </a:p>
        </p:txBody>
      </p:sp>
      <p:grpSp>
        <p:nvGrpSpPr>
          <p:cNvPr id="14" name="Group 13"/>
          <p:cNvGrpSpPr/>
          <p:nvPr/>
        </p:nvGrpSpPr>
        <p:grpSpPr>
          <a:xfrm>
            <a:off x="1009668" y="3469755"/>
            <a:ext cx="4517660" cy="3388245"/>
            <a:chOff x="3441677" y="3484328"/>
            <a:chExt cx="4517660" cy="3388245"/>
          </a:xfrm>
        </p:grpSpPr>
        <p:pic>
          <p:nvPicPr>
            <p:cNvPr id="10" name="Picture 2" descr="http://www.wisconsinmounds.com/Lake_Park_Mound__1_.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41678" y="3484329"/>
              <a:ext cx="4517659" cy="3388244"/>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10"/>
            <p:cNvSpPr/>
            <p:nvPr/>
          </p:nvSpPr>
          <p:spPr>
            <a:xfrm>
              <a:off x="3441677" y="3484328"/>
              <a:ext cx="4517659" cy="3336602"/>
            </a:xfrm>
            <a:prstGeom prst="rect">
              <a:avLst/>
            </a:prstGeom>
            <a:noFill/>
            <a:ln w="762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Up Arrow 12"/>
          <p:cNvSpPr/>
          <p:nvPr/>
        </p:nvSpPr>
        <p:spPr>
          <a:xfrm rot="14857791">
            <a:off x="6384613" y="2359462"/>
            <a:ext cx="550985" cy="2465139"/>
          </a:xfrm>
          <a:prstGeom prst="upArrow">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P2823.WAV">
            <a:hlinkClick r:id="" action="ppaction://media"/>
          </p:cNvPr>
          <p:cNvPicPr>
            <a:picLocks noRot="1" noChangeAspect="1"/>
          </p:cNvPicPr>
          <p:nvPr>
            <a:wavAudioFile r:embed="rId1" name="~PP2823.WAV"/>
          </p:nvPr>
        </p:nvPicPr>
        <p:blipFill>
          <a:blip r:embed="rId5"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116012809"/>
      </p:ext>
    </p:extLst>
  </p:cSld>
  <p:clrMapOvr>
    <a:masterClrMapping/>
  </p:clrMapOvr>
  <p:transition advTm="1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wisconsinmounds.com/Lake_Park_Mound__2_.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88" t="11604" r="82" b="13207"/>
          <a:stretch/>
        </p:blipFill>
        <p:spPr bwMode="auto">
          <a:xfrm>
            <a:off x="51295" y="0"/>
            <a:ext cx="12140705"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P2694.WAV">
            <a:hlinkClick r:id="" action="ppaction://media"/>
          </p:cNvPr>
          <p:cNvPicPr>
            <a:picLocks noRot="1" noChangeAspect="1"/>
          </p:cNvPicPr>
          <p:nvPr>
            <a:wavAudioFile r:embed="rId1" name="~PP2694.WAV"/>
          </p:nvPr>
        </p:nvPicPr>
        <p:blipFill>
          <a:blip r:embed="rId4"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514261774"/>
      </p:ext>
    </p:extLst>
  </p:cSld>
  <p:clrMapOvr>
    <a:masterClrMapping/>
  </p:clrMapOvr>
  <p:transition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0843" y="1299304"/>
            <a:ext cx="12030635" cy="5409165"/>
          </a:xfrm>
        </p:spPr>
        <p:txBody>
          <a:bodyPr>
            <a:noAutofit/>
          </a:bodyPr>
          <a:lstStyle/>
          <a:p>
            <a:r>
              <a:rPr lang="en-US" b="1" dirty="0" smtClean="0">
                <a:latin typeface="+mn-lt"/>
              </a:rPr>
              <a:t>The last of a group of Indian mounds formerly located on a stone age village site near this spot and destroyed in recent years. Several were of large size. Also, the last of several fine groups of burial, linear, and animal shaped mounds formerly located in the present limits of the City of Milwaukee.</a:t>
            </a:r>
            <a:r>
              <a:rPr lang="en-US" sz="2800" b="1" dirty="0" smtClean="0">
                <a:latin typeface="+mn-lt"/>
              </a:rPr>
              <a:t/>
            </a:r>
            <a:br>
              <a:rPr lang="en-US" sz="2800" b="1" dirty="0" smtClean="0">
                <a:latin typeface="+mn-lt"/>
              </a:rPr>
            </a:br>
            <a:r>
              <a:rPr lang="en-US" sz="2800" b="1" dirty="0" smtClean="0">
                <a:latin typeface="+mn-lt"/>
              </a:rPr>
              <a:t>	</a:t>
            </a:r>
            <a:r>
              <a:rPr lang="en-US" sz="2400" b="1" dirty="0" smtClean="0">
                <a:latin typeface="+mn-lt"/>
              </a:rPr>
              <a:t>Marked by the Board of Park Commissioners</a:t>
            </a:r>
            <a:br>
              <a:rPr lang="en-US" sz="2400" b="1" dirty="0" smtClean="0">
                <a:latin typeface="+mn-lt"/>
              </a:rPr>
            </a:br>
            <a:r>
              <a:rPr lang="en-US" sz="2400" b="1" dirty="0">
                <a:latin typeface="+mn-lt"/>
              </a:rPr>
              <a:t>	</a:t>
            </a:r>
            <a:r>
              <a:rPr lang="en-US" sz="2400" b="1" dirty="0" smtClean="0">
                <a:latin typeface="+mn-lt"/>
              </a:rPr>
              <a:t>	At the request of The Wisconsin Archeological Society</a:t>
            </a:r>
            <a:br>
              <a:rPr lang="en-US" sz="2400" b="1" dirty="0" smtClean="0">
                <a:latin typeface="+mn-lt"/>
              </a:rPr>
            </a:br>
            <a:r>
              <a:rPr lang="en-US" sz="2400" b="1" dirty="0">
                <a:latin typeface="+mn-lt"/>
              </a:rPr>
              <a:t>	</a:t>
            </a:r>
            <a:r>
              <a:rPr lang="en-US" sz="2400" b="1" dirty="0" smtClean="0">
                <a:latin typeface="+mn-lt"/>
              </a:rPr>
              <a:t>			September 9</a:t>
            </a:r>
            <a:r>
              <a:rPr lang="en-US" sz="2400" b="1" baseline="30000" dirty="0" smtClean="0">
                <a:latin typeface="+mn-lt"/>
              </a:rPr>
              <a:t>th</a:t>
            </a:r>
            <a:r>
              <a:rPr lang="en-US" sz="2400" b="1" dirty="0" smtClean="0">
                <a:latin typeface="+mn-lt"/>
              </a:rPr>
              <a:t> 1910</a:t>
            </a:r>
            <a:endParaRPr lang="en-US" sz="2400" b="1" dirty="0">
              <a:latin typeface="+mn-lt"/>
            </a:endParaRPr>
          </a:p>
        </p:txBody>
      </p:sp>
      <p:pic>
        <p:nvPicPr>
          <p:cNvPr id="4" name="Picture 2" descr="http://www.wisconsinmounds.com/Lake_Park_Mound__2_.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1000" t="26930" r="18665" b="65798"/>
          <a:stretch/>
        </p:blipFill>
        <p:spPr bwMode="auto">
          <a:xfrm>
            <a:off x="955" y="-23446"/>
            <a:ext cx="12160523" cy="1099211"/>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P1203.WAV">
            <a:hlinkClick r:id="" action="ppaction://media"/>
          </p:cNvPr>
          <p:cNvPicPr>
            <a:picLocks noRot="1" noChangeAspect="1"/>
          </p:cNvPicPr>
          <p:nvPr>
            <a:wavAudioFile r:embed="rId1" name="~PP1203.WAV"/>
          </p:nvPr>
        </p:nvPicPr>
        <p:blipFill>
          <a:blip r:embed="rId4"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951121234"/>
      </p:ext>
    </p:extLst>
  </p:cSld>
  <p:clrMapOvr>
    <a:masterClrMapping/>
  </p:clrMapOvr>
  <p:transition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descr="http://www.wisconsinmounds.com/Lake_Park_Mound__1_.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1" b="24859"/>
          <a:stretch/>
        </p:blipFill>
        <p:spPr bwMode="auto">
          <a:xfrm>
            <a:off x="0" y="0"/>
            <a:ext cx="12266613" cy="6912864"/>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2" descr="http://www.wisconsinmounds.com/Lake_Park_Mound__2_.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1000" t="26930" r="18665" b="65798"/>
          <a:stretch/>
        </p:blipFill>
        <p:spPr bwMode="auto">
          <a:xfrm>
            <a:off x="0" y="0"/>
            <a:ext cx="12341479" cy="1115568"/>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4711216" y="1115568"/>
            <a:ext cx="2919046" cy="830997"/>
          </a:xfrm>
          <a:prstGeom prst="rect">
            <a:avLst/>
          </a:prstGeom>
          <a:solidFill>
            <a:schemeClr val="accent1">
              <a:lumMod val="60000"/>
              <a:lumOff val="40000"/>
            </a:schemeClr>
          </a:solidFill>
        </p:spPr>
        <p:txBody>
          <a:bodyPr wrap="square" rtlCol="0">
            <a:spAutoFit/>
          </a:bodyPr>
          <a:lstStyle/>
          <a:p>
            <a:r>
              <a:rPr lang="en-US" sz="4800" b="1" dirty="0" smtClean="0"/>
              <a:t>Lake Park</a:t>
            </a:r>
            <a:endParaRPr lang="en-US" sz="4800" b="1" dirty="0"/>
          </a:p>
        </p:txBody>
      </p:sp>
      <p:pic>
        <p:nvPicPr>
          <p:cNvPr id="8" name="~PP3404.WAV">
            <a:hlinkClick r:id="" action="ppaction://media"/>
          </p:cNvPr>
          <p:cNvPicPr>
            <a:picLocks noRot="1" noChangeAspect="1"/>
          </p:cNvPicPr>
          <p:nvPr>
            <a:wavAudioFile r:embed="rId1" name="~PP3404.WAV"/>
          </p:nvPr>
        </p:nvPicPr>
        <p:blipFill>
          <a:blip r:embed="rId5"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1949334807"/>
      </p:ext>
    </p:extLst>
  </p:cSld>
  <p:clrMapOvr>
    <a:masterClrMapping/>
  </p:clrMapOvr>
  <p:transition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8" name="Picture 4" descr="http://www.wisconsinmounds.com/State_Fair_Mound__3_.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786" t="8396" r="4578" b="22100"/>
          <a:stretch/>
        </p:blipFill>
        <p:spPr bwMode="auto">
          <a:xfrm>
            <a:off x="-35169" y="0"/>
            <a:ext cx="12320954" cy="685908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P4038.WAV">
            <a:hlinkClick r:id="" action="ppaction://media"/>
          </p:cNvPr>
          <p:cNvPicPr>
            <a:picLocks noRot="1" noChangeAspect="1"/>
          </p:cNvPicPr>
          <p:nvPr>
            <a:wavAudioFile r:embed="rId1" name="~PP4038.WAV"/>
          </p:nvPr>
        </p:nvPicPr>
        <p:blipFill>
          <a:blip r:embed="rId4"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2527967772"/>
      </p:ext>
    </p:extLst>
  </p:cSld>
  <p:clrMapOvr>
    <a:masterClrMapping/>
  </p:clrMapOvr>
  <p:transition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525"/>
            <a:ext cx="12192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0" name="Picture 6" descr="http://www.wisconsinmounds.com/State_Fair_Mound__4_.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70034" y="0"/>
            <a:ext cx="9121966" cy="6841475"/>
          </a:xfrm>
          <a:prstGeom prst="rect">
            <a:avLst/>
          </a:prstGeom>
          <a:noFill/>
          <a:extLst>
            <a:ext uri="{909E8E84-426E-40DD-AFC4-6F175D3DCCD1}">
              <a14:hiddenFill xmlns:a14="http://schemas.microsoft.com/office/drawing/2010/main" xmlns="">
                <a:solidFill>
                  <a:srgbClr val="FFFFFF"/>
                </a:solidFill>
              </a14:hiddenFill>
            </a:ext>
          </a:extLst>
        </p:spPr>
      </p:pic>
      <p:pic>
        <p:nvPicPr>
          <p:cNvPr id="11268" name="Picture 4" descr="http://www.wisconsinmounds.com/State_Fair_Mound__3_.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1963" t="25257" r="15116" b="62004"/>
          <a:stretch/>
        </p:blipFill>
        <p:spPr bwMode="auto">
          <a:xfrm>
            <a:off x="0" y="-1"/>
            <a:ext cx="7231290" cy="94745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50988" y="1418493"/>
            <a:ext cx="2919046" cy="1569660"/>
          </a:xfrm>
          <a:prstGeom prst="rect">
            <a:avLst/>
          </a:prstGeom>
          <a:noFill/>
        </p:spPr>
        <p:txBody>
          <a:bodyPr wrap="square" rtlCol="0">
            <a:spAutoFit/>
          </a:bodyPr>
          <a:lstStyle/>
          <a:p>
            <a:pPr algn="ctr"/>
            <a:r>
              <a:rPr lang="en-US" sz="4800" b="1" dirty="0" smtClean="0"/>
              <a:t>State Fair Park</a:t>
            </a:r>
            <a:endParaRPr lang="en-US" sz="4800" b="1" dirty="0"/>
          </a:p>
        </p:txBody>
      </p:sp>
      <p:pic>
        <p:nvPicPr>
          <p:cNvPr id="9" name="~PP2377.WAV">
            <a:hlinkClick r:id="" action="ppaction://media"/>
          </p:cNvPr>
          <p:cNvPicPr>
            <a:picLocks noRot="1" noChangeAspect="1"/>
          </p:cNvPicPr>
          <p:nvPr>
            <a:wavAudioFile r:embed="rId1" name="~PP2377.WAV"/>
          </p:nvPr>
        </p:nvPicPr>
        <p:blipFill>
          <a:blip r:embed="rId5"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3586712657"/>
      </p:ext>
    </p:extLst>
  </p:cSld>
  <p:clrMapOvr>
    <a:masterClrMapping/>
  </p:clrMapOvr>
  <p:transition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6525"/>
            <a:ext cx="12192000" cy="6858000"/>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http://www.wisconsinmounds.com/State_Fair_Mound__2_.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4200" t="19275" r="18527" b="56600"/>
          <a:stretch/>
        </p:blipFill>
        <p:spPr bwMode="auto">
          <a:xfrm>
            <a:off x="-16179" y="-16525"/>
            <a:ext cx="12224357" cy="584929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P2871.WAV">
            <a:hlinkClick r:id="" action="ppaction://media"/>
          </p:cNvPr>
          <p:cNvPicPr>
            <a:picLocks noRot="1" noChangeAspect="1"/>
          </p:cNvPicPr>
          <p:nvPr>
            <a:wavAudioFile r:embed="rId1" name="~PP2871.WAV"/>
          </p:nvPr>
        </p:nvPicPr>
        <p:blipFill>
          <a:blip r:embed="rId4"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1595194698"/>
      </p:ext>
    </p:extLst>
  </p:cSld>
  <p:clrMapOvr>
    <a:masterClrMapping/>
  </p:clrMapOvr>
  <p:transition advTm="1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723"/>
            <a:ext cx="12192000" cy="6858000"/>
          </a:xfrm>
          <a:prstGeom prst="rect">
            <a:avLst/>
          </a:prstGeom>
          <a:blipFill>
            <a:blip r:embed="rId3"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ntiquities of Wisconsin - Lapham, Increase Allen, and Birmingham, Robert A (Contributions by)"/>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8497" b="22850"/>
          <a:stretch/>
        </p:blipFill>
        <p:spPr bwMode="auto">
          <a:xfrm>
            <a:off x="2861967" y="723"/>
            <a:ext cx="6468065"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P2644.WAV">
            <a:hlinkClick r:id="" action="ppaction://media"/>
          </p:cNvPr>
          <p:cNvPicPr>
            <a:picLocks noRot="1" noChangeAspect="1"/>
          </p:cNvPicPr>
          <p:nvPr>
            <a:wavAudioFile r:embed="rId1" name="~PP2644.WAV"/>
          </p:nvPr>
        </p:nvPicPr>
        <p:blipFill>
          <a:blip r:embed="rId5"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894551305"/>
      </p:ext>
    </p:extLst>
  </p:cSld>
  <p:clrMapOvr>
    <a:masterClrMapping/>
  </p:clrMapOvr>
  <p:transition advTm="4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078" y="929729"/>
            <a:ext cx="5177380" cy="5829715"/>
            <a:chOff x="0" y="0"/>
            <a:chExt cx="6030411" cy="6790225"/>
          </a:xfrm>
        </p:grpSpPr>
        <p:pic>
          <p:nvPicPr>
            <p:cNvPr id="4" name="Picture 3"/>
            <p:cNvPicPr>
              <a:picLocks noChangeAspect="1"/>
            </p:cNvPicPr>
            <p:nvPr/>
          </p:nvPicPr>
          <p:blipFill rotWithShape="1">
            <a:blip r:embed="rId3" cstate="print"/>
            <a:srcRect l="45844" t="13403" r="14473" b="7159"/>
            <a:stretch/>
          </p:blipFill>
          <p:spPr>
            <a:xfrm>
              <a:off x="0" y="0"/>
              <a:ext cx="6030411" cy="6790225"/>
            </a:xfrm>
            <a:prstGeom prst="rect">
              <a:avLst/>
            </a:prstGeom>
          </p:spPr>
        </p:pic>
        <p:sp>
          <p:nvSpPr>
            <p:cNvPr id="5" name="Rectangle 4"/>
            <p:cNvSpPr/>
            <p:nvPr/>
          </p:nvSpPr>
          <p:spPr>
            <a:xfrm>
              <a:off x="1909823" y="6389225"/>
              <a:ext cx="3808071" cy="40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p:cNvSpPr/>
          <p:nvPr/>
        </p:nvSpPr>
        <p:spPr>
          <a:xfrm>
            <a:off x="5046578" y="0"/>
            <a:ext cx="7145422" cy="6915456"/>
          </a:xfrm>
          <a:prstGeom prst="rect">
            <a:avLst/>
          </a:prstGeom>
          <a:blipFill>
            <a:blip r:embed="rId4"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cstate="print"/>
          <a:stretch>
            <a:fillRect/>
          </a:stretch>
        </p:blipFill>
        <p:spPr>
          <a:xfrm>
            <a:off x="8078" y="67880"/>
            <a:ext cx="5038500" cy="861849"/>
          </a:xfrm>
          <a:prstGeom prst="rect">
            <a:avLst/>
          </a:prstGeom>
        </p:spPr>
      </p:pic>
      <p:sp>
        <p:nvSpPr>
          <p:cNvPr id="8" name="TextBox 7"/>
          <p:cNvSpPr txBox="1"/>
          <p:nvPr/>
        </p:nvSpPr>
        <p:spPr>
          <a:xfrm>
            <a:off x="9381744" y="195317"/>
            <a:ext cx="2745388" cy="523220"/>
          </a:xfrm>
          <a:prstGeom prst="rect">
            <a:avLst/>
          </a:prstGeom>
          <a:noFill/>
        </p:spPr>
        <p:txBody>
          <a:bodyPr wrap="square" rtlCol="0">
            <a:spAutoFit/>
          </a:bodyPr>
          <a:lstStyle/>
          <a:p>
            <a:r>
              <a:rPr lang="en-US" sz="2800" b="1" dirty="0" smtClean="0"/>
              <a:t>January 17, 2016</a:t>
            </a:r>
            <a:endParaRPr lang="en-US" sz="2800" b="1" dirty="0"/>
          </a:p>
        </p:txBody>
      </p:sp>
      <p:sp>
        <p:nvSpPr>
          <p:cNvPr id="11" name="Rectangle 10"/>
          <p:cNvSpPr/>
          <p:nvPr/>
        </p:nvSpPr>
        <p:spPr>
          <a:xfrm>
            <a:off x="5092861" y="937701"/>
            <a:ext cx="7349924" cy="2862322"/>
          </a:xfrm>
          <a:prstGeom prst="rect">
            <a:avLst/>
          </a:prstGeom>
        </p:spPr>
        <p:txBody>
          <a:bodyPr wrap="square">
            <a:spAutoFit/>
          </a:bodyPr>
          <a:lstStyle/>
          <a:p>
            <a:r>
              <a:rPr lang="en-US" sz="3600" b="1" dirty="0" smtClean="0"/>
              <a:t>As Lapham </a:t>
            </a:r>
            <a:r>
              <a:rPr lang="en-US" sz="3600" b="1" dirty="0"/>
              <a:t>himself put it in an 1836 newspaper editorial: “Let us hope in Wisconsin, the case will be different </a:t>
            </a:r>
            <a:r>
              <a:rPr lang="en-US" sz="3600" b="1" dirty="0" smtClean="0"/>
              <a:t>…. will </a:t>
            </a:r>
            <a:r>
              <a:rPr lang="en-US" sz="3600" b="1" dirty="0"/>
              <a:t>not have to regret the loss of those records of an ancient people.”</a:t>
            </a:r>
          </a:p>
        </p:txBody>
      </p:sp>
      <p:pic>
        <p:nvPicPr>
          <p:cNvPr id="13" name="Picture 12"/>
          <p:cNvPicPr>
            <a:picLocks noChangeAspect="1"/>
          </p:cNvPicPr>
          <p:nvPr/>
        </p:nvPicPr>
        <p:blipFill rotWithShape="1">
          <a:blip r:embed="rId6" cstate="print"/>
          <a:srcRect t="32565" b="-1"/>
          <a:stretch/>
        </p:blipFill>
        <p:spPr>
          <a:xfrm>
            <a:off x="5092861" y="3872175"/>
            <a:ext cx="7034271" cy="3043281"/>
          </a:xfrm>
          <a:prstGeom prst="rect">
            <a:avLst/>
          </a:prstGeom>
        </p:spPr>
      </p:pic>
      <p:sp>
        <p:nvSpPr>
          <p:cNvPr id="16" name="Rectangle 15"/>
          <p:cNvSpPr/>
          <p:nvPr/>
        </p:nvSpPr>
        <p:spPr>
          <a:xfrm>
            <a:off x="5614416" y="6330681"/>
            <a:ext cx="7297350" cy="646331"/>
          </a:xfrm>
          <a:prstGeom prst="rect">
            <a:avLst/>
          </a:prstGeom>
        </p:spPr>
        <p:txBody>
          <a:bodyPr wrap="square">
            <a:spAutoFit/>
          </a:bodyPr>
          <a:lstStyle/>
          <a:p>
            <a:r>
              <a:rPr lang="en-US" sz="3600" b="1" dirty="0" smtClean="0">
                <a:solidFill>
                  <a:schemeClr val="accent2">
                    <a:lumMod val="50000"/>
                  </a:schemeClr>
                </a:solidFill>
              </a:rPr>
              <a:t>Native Americans at Lake Park</a:t>
            </a:r>
            <a:endParaRPr lang="en-US" sz="3600" b="1" dirty="0">
              <a:solidFill>
                <a:schemeClr val="accent2">
                  <a:lumMod val="50000"/>
                </a:schemeClr>
              </a:solidFill>
            </a:endParaRPr>
          </a:p>
        </p:txBody>
      </p:sp>
      <p:pic>
        <p:nvPicPr>
          <p:cNvPr id="17" name="~PP3219.WAV">
            <a:hlinkClick r:id="" action="ppaction://media"/>
          </p:cNvPr>
          <p:cNvPicPr>
            <a:picLocks noRot="1" noChangeAspect="1"/>
          </p:cNvPicPr>
          <p:nvPr>
            <a:wavAudioFile r:embed="rId1" name="~PP3219.WAV"/>
          </p:nvPr>
        </p:nvPicPr>
        <p:blipFill>
          <a:blip r:embed="rId7"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2919309600"/>
      </p:ext>
    </p:extLst>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0" y="2805243"/>
            <a:ext cx="12122870" cy="3200876"/>
          </a:xfrm>
          <a:prstGeom prst="rect">
            <a:avLst/>
          </a:prstGeom>
          <a:noFill/>
        </p:spPr>
        <p:txBody>
          <a:bodyPr wrap="square" rtlCol="0">
            <a:spAutoFit/>
          </a:bodyPr>
          <a:lstStyle/>
          <a:p>
            <a:pPr algn="ctr"/>
            <a:r>
              <a:rPr lang="en-US" sz="2400" dirty="0" smtClean="0">
                <a:latin typeface="Century Gothic" panose="020B0502020202020204" pitchFamily="34" charset="0"/>
              </a:rPr>
              <a:t>Our Story:</a:t>
            </a:r>
          </a:p>
          <a:p>
            <a:pPr algn="ctr"/>
            <a:endParaRPr lang="en-US" dirty="0"/>
          </a:p>
          <a:p>
            <a:pPr algn="ctr"/>
            <a:r>
              <a:rPr lang="en-US" sz="3600" b="1" dirty="0" smtClean="0">
                <a:latin typeface="Century Gothic" panose="020B0502020202020204" pitchFamily="34" charset="0"/>
              </a:rPr>
              <a:t>First Baptist Church of West Allis</a:t>
            </a:r>
          </a:p>
          <a:p>
            <a:pPr algn="ctr"/>
            <a:endParaRPr lang="en-US" sz="3600" b="1" dirty="0" smtClean="0">
              <a:latin typeface="Century Gothic" panose="020B0502020202020204" pitchFamily="34" charset="0"/>
            </a:endParaRPr>
          </a:p>
          <a:p>
            <a:pPr algn="ctr"/>
            <a:r>
              <a:rPr lang="en-US" sz="8800" b="1" dirty="0"/>
              <a:t>End of history </a:t>
            </a:r>
            <a:r>
              <a:rPr lang="en-US" sz="8800" b="1" dirty="0" smtClean="0"/>
              <a:t>4</a:t>
            </a:r>
            <a:endParaRPr lang="en-US" sz="3600" b="1" dirty="0" smtClean="0">
              <a:latin typeface="Century Gothic" panose="020B0502020202020204" pitchFamily="34" charset="0"/>
            </a:endParaRPr>
          </a:p>
        </p:txBody>
      </p:sp>
      <p:pic>
        <p:nvPicPr>
          <p:cNvPr id="7" name="Picture 6"/>
          <p:cNvPicPr>
            <a:picLocks noChangeAspect="1"/>
          </p:cNvPicPr>
          <p:nvPr/>
        </p:nvPicPr>
        <p:blipFill rotWithShape="1">
          <a:blip r:embed="rId4" cstate="print"/>
          <a:srcRect l="2347" t="13787" r="10459" b="25276"/>
          <a:stretch/>
        </p:blipFill>
        <p:spPr>
          <a:xfrm>
            <a:off x="2785068" y="202119"/>
            <a:ext cx="6621864" cy="2603124"/>
          </a:xfrm>
          <a:prstGeom prst="rect">
            <a:avLst/>
          </a:prstGeom>
        </p:spPr>
      </p:pic>
      <p:pic>
        <p:nvPicPr>
          <p:cNvPr id="8" name="~PP3699.WAV">
            <a:hlinkClick r:id="" action="ppaction://media"/>
          </p:cNvPr>
          <p:cNvPicPr>
            <a:picLocks noRot="1" noChangeAspect="1"/>
          </p:cNvPicPr>
          <p:nvPr>
            <a:wavAudioFile r:embed="rId1" name="~PP3699.WAV"/>
          </p:nvPr>
        </p:nvPicPr>
        <p:blipFill>
          <a:blip r:embed="rId5"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802647028"/>
      </p:ext>
    </p:extLst>
  </p:cSld>
  <p:clrMapOvr>
    <a:masterClrMapping/>
  </p:clrMapOvr>
  <p:transition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Lizard mound, Walker’s Poin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896350" y="1165847"/>
            <a:ext cx="3295650" cy="16764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rotWithShape="1">
          <a:blip r:embed="rId4" cstate="print"/>
          <a:srcRect l="70651" t="12704" r="15244" b="80096"/>
          <a:stretch/>
        </p:blipFill>
        <p:spPr>
          <a:xfrm>
            <a:off x="6614031" y="1268369"/>
            <a:ext cx="2080971" cy="1459692"/>
          </a:xfrm>
          <a:prstGeom prst="rect">
            <a:avLst/>
          </a:prstGeom>
        </p:spPr>
      </p:pic>
      <p:pic>
        <p:nvPicPr>
          <p:cNvPr id="4" name="Picture 3"/>
          <p:cNvPicPr>
            <a:picLocks noChangeAspect="1"/>
          </p:cNvPicPr>
          <p:nvPr/>
        </p:nvPicPr>
        <p:blipFill rotWithShape="1">
          <a:blip r:embed="rId5" cstate="print"/>
          <a:srcRect l="8511" t="9684" r="15469" b="11100"/>
          <a:stretch/>
        </p:blipFill>
        <p:spPr>
          <a:xfrm rot="5400000">
            <a:off x="7433839" y="1986456"/>
            <a:ext cx="3796463" cy="5436079"/>
          </a:xfrm>
          <a:prstGeom prst="rect">
            <a:avLst/>
          </a:prstGeom>
        </p:spPr>
      </p:pic>
      <p:pic>
        <p:nvPicPr>
          <p:cNvPr id="12298" name="Picture 10" descr="Plate 7"/>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10817" t="47306" r="5256" b="10605"/>
          <a:stretch/>
        </p:blipFill>
        <p:spPr bwMode="auto">
          <a:xfrm rot="5400000">
            <a:off x="-811303" y="2031386"/>
            <a:ext cx="5696366" cy="392533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rotWithShape="1">
          <a:blip r:embed="rId7" cstate="print"/>
          <a:srcRect l="67574" t="68146" r="6019" b="10330"/>
          <a:stretch/>
        </p:blipFill>
        <p:spPr>
          <a:xfrm>
            <a:off x="4035456" y="2550052"/>
            <a:ext cx="2578575" cy="2888005"/>
          </a:xfrm>
          <a:prstGeom prst="rect">
            <a:avLst/>
          </a:prstGeom>
        </p:spPr>
      </p:pic>
      <p:pic>
        <p:nvPicPr>
          <p:cNvPr id="11" name="Picture 10"/>
          <p:cNvPicPr>
            <a:picLocks noChangeAspect="1"/>
          </p:cNvPicPr>
          <p:nvPr/>
        </p:nvPicPr>
        <p:blipFill rotWithShape="1">
          <a:blip r:embed="rId8" cstate="print"/>
          <a:srcRect l="56546" t="13268" r="31916" b="84204"/>
          <a:stretch/>
        </p:blipFill>
        <p:spPr>
          <a:xfrm>
            <a:off x="2293400" y="117983"/>
            <a:ext cx="7598422" cy="936425"/>
          </a:xfrm>
          <a:prstGeom prst="rect">
            <a:avLst/>
          </a:prstGeom>
        </p:spPr>
      </p:pic>
      <p:pic>
        <p:nvPicPr>
          <p:cNvPr id="9" name="~PP3117.WAV">
            <a:hlinkClick r:id="" action="ppaction://media"/>
          </p:cNvPr>
          <p:cNvPicPr>
            <a:picLocks noRot="1" noChangeAspect="1"/>
          </p:cNvPicPr>
          <p:nvPr>
            <a:wavAudioFile r:embed="rId1" name="~PP3117.WAV"/>
          </p:nvPr>
        </p:nvPicPr>
        <p:blipFill>
          <a:blip r:embed="rId9"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3799502742"/>
      </p:ext>
    </p:extLst>
  </p:cSld>
  <p:clrMapOvr>
    <a:masterClrMapping/>
  </p:clrMapOvr>
  <p:transition advTm="2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6853087" y="-11696"/>
            <a:ext cx="5481495" cy="6869696"/>
            <a:chOff x="6913705" y="0"/>
            <a:chExt cx="5481495" cy="6869696"/>
          </a:xfrm>
        </p:grpSpPr>
        <p:pic>
          <p:nvPicPr>
            <p:cNvPr id="2" name="Picture 1"/>
            <p:cNvPicPr>
              <a:picLocks noChangeAspect="1"/>
            </p:cNvPicPr>
            <p:nvPr/>
          </p:nvPicPr>
          <p:blipFill rotWithShape="1">
            <a:blip r:embed="rId3" cstate="print"/>
            <a:srcRect l="33061" t="10607" r="30343" b="5840"/>
            <a:stretch/>
          </p:blipFill>
          <p:spPr>
            <a:xfrm>
              <a:off x="6913705" y="0"/>
              <a:ext cx="5349240" cy="6869696"/>
            </a:xfrm>
            <a:prstGeom prst="rect">
              <a:avLst/>
            </a:prstGeom>
          </p:spPr>
        </p:pic>
        <p:cxnSp>
          <p:nvCxnSpPr>
            <p:cNvPr id="5" name="Straight Connector 4"/>
            <p:cNvCxnSpPr/>
            <p:nvPr/>
          </p:nvCxnSpPr>
          <p:spPr>
            <a:xfrm>
              <a:off x="7269480" y="1566176"/>
              <a:ext cx="80010" cy="530352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005656" y="4340732"/>
              <a:ext cx="3049186" cy="49812"/>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10481733" y="4334933"/>
              <a:ext cx="1913467" cy="1591734"/>
            </a:xfrm>
            <a:custGeom>
              <a:avLst/>
              <a:gdLst>
                <a:gd name="connsiteX0" fmla="*/ 0 w 1913467"/>
                <a:gd name="connsiteY0" fmla="*/ 16934 h 1591734"/>
                <a:gd name="connsiteX1" fmla="*/ 1913467 w 1913467"/>
                <a:gd name="connsiteY1" fmla="*/ 0 h 1591734"/>
                <a:gd name="connsiteX2" fmla="*/ 1286934 w 1913467"/>
                <a:gd name="connsiteY2" fmla="*/ 1591734 h 1591734"/>
                <a:gd name="connsiteX3" fmla="*/ 592667 w 1913467"/>
                <a:gd name="connsiteY3" fmla="*/ 1557867 h 1591734"/>
                <a:gd name="connsiteX4" fmla="*/ 16934 w 1913467"/>
                <a:gd name="connsiteY4" fmla="*/ 67734 h 159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467" h="1591734">
                  <a:moveTo>
                    <a:pt x="0" y="16934"/>
                  </a:moveTo>
                  <a:lnTo>
                    <a:pt x="1913467" y="0"/>
                  </a:lnTo>
                  <a:lnTo>
                    <a:pt x="1286934" y="1591734"/>
                  </a:lnTo>
                  <a:lnTo>
                    <a:pt x="592667" y="1557867"/>
                  </a:lnTo>
                  <a:lnTo>
                    <a:pt x="16934" y="6773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p:cNvPicPr>
            <a:picLocks noChangeAspect="1"/>
          </p:cNvPicPr>
          <p:nvPr/>
        </p:nvPicPr>
        <p:blipFill rotWithShape="1">
          <a:blip r:embed="rId3" cstate="print"/>
          <a:srcRect l="57885" t="64063" r="30343" b="21545"/>
          <a:stretch/>
        </p:blipFill>
        <p:spPr>
          <a:xfrm>
            <a:off x="0" y="10226"/>
            <a:ext cx="7195269" cy="6152829"/>
          </a:xfrm>
          <a:prstGeom prst="rect">
            <a:avLst/>
          </a:prstGeom>
        </p:spPr>
      </p:pic>
      <p:pic>
        <p:nvPicPr>
          <p:cNvPr id="1026" name="Picture 2" descr="I. A. Lapha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4953000"/>
            <a:ext cx="1209675" cy="190500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P892.WAV">
            <a:hlinkClick r:id="" action="ppaction://media"/>
          </p:cNvPr>
          <p:cNvPicPr>
            <a:picLocks noRot="1" noChangeAspect="1"/>
          </p:cNvPicPr>
          <p:nvPr>
            <a:wavAudioFile r:embed="rId1" name="~PP892.WAV"/>
          </p:nvPr>
        </p:nvPicPr>
        <p:blipFill>
          <a:blip r:embed="rId5"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212528390"/>
      </p:ext>
    </p:extLst>
  </p:cSld>
  <p:clrMapOvr>
    <a:masterClrMapping/>
  </p:clrMapOvr>
  <p:transition advTm="9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cstate="print"/>
          <a:srcRect l="57885" t="64063" r="30343" b="21814"/>
          <a:stretch/>
        </p:blipFill>
        <p:spPr>
          <a:xfrm>
            <a:off x="0" y="10226"/>
            <a:ext cx="7267182" cy="6097965"/>
          </a:xfrm>
          <a:prstGeom prst="rect">
            <a:avLst/>
          </a:prstGeom>
        </p:spPr>
      </p:pic>
      <p:pic>
        <p:nvPicPr>
          <p:cNvPr id="1026" name="Picture 2" descr="I. A. Lapha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4953000"/>
            <a:ext cx="1209675" cy="1905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5" name="Group 14"/>
          <p:cNvGrpSpPr/>
          <p:nvPr/>
        </p:nvGrpSpPr>
        <p:grpSpPr>
          <a:xfrm>
            <a:off x="6853087" y="0"/>
            <a:ext cx="5481495" cy="6869696"/>
            <a:chOff x="6913705" y="0"/>
            <a:chExt cx="5481495" cy="6869696"/>
          </a:xfrm>
        </p:grpSpPr>
        <p:pic>
          <p:nvPicPr>
            <p:cNvPr id="2" name="Picture 1"/>
            <p:cNvPicPr>
              <a:picLocks noChangeAspect="1"/>
            </p:cNvPicPr>
            <p:nvPr/>
          </p:nvPicPr>
          <p:blipFill rotWithShape="1">
            <a:blip r:embed="rId3" cstate="print"/>
            <a:srcRect l="33061" t="10607" r="30343" b="5840"/>
            <a:stretch/>
          </p:blipFill>
          <p:spPr>
            <a:xfrm>
              <a:off x="6913705" y="0"/>
              <a:ext cx="5349240" cy="6869696"/>
            </a:xfrm>
            <a:prstGeom prst="rect">
              <a:avLst/>
            </a:prstGeom>
          </p:spPr>
        </p:pic>
        <p:cxnSp>
          <p:nvCxnSpPr>
            <p:cNvPr id="5" name="Straight Connector 4"/>
            <p:cNvCxnSpPr/>
            <p:nvPr/>
          </p:nvCxnSpPr>
          <p:spPr>
            <a:xfrm>
              <a:off x="7269480" y="1566176"/>
              <a:ext cx="80010" cy="530352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9298035" y="3657730"/>
              <a:ext cx="354061" cy="354061"/>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flipV="1">
              <a:off x="7005656" y="4340732"/>
              <a:ext cx="3049186" cy="49812"/>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Freeform 13"/>
            <p:cNvSpPr/>
            <p:nvPr/>
          </p:nvSpPr>
          <p:spPr>
            <a:xfrm>
              <a:off x="10481733" y="4334933"/>
              <a:ext cx="1913467" cy="1591734"/>
            </a:xfrm>
            <a:custGeom>
              <a:avLst/>
              <a:gdLst>
                <a:gd name="connsiteX0" fmla="*/ 0 w 1913467"/>
                <a:gd name="connsiteY0" fmla="*/ 16934 h 1591734"/>
                <a:gd name="connsiteX1" fmla="*/ 1913467 w 1913467"/>
                <a:gd name="connsiteY1" fmla="*/ 0 h 1591734"/>
                <a:gd name="connsiteX2" fmla="*/ 1286934 w 1913467"/>
                <a:gd name="connsiteY2" fmla="*/ 1591734 h 1591734"/>
                <a:gd name="connsiteX3" fmla="*/ 592667 w 1913467"/>
                <a:gd name="connsiteY3" fmla="*/ 1557867 h 1591734"/>
                <a:gd name="connsiteX4" fmla="*/ 16934 w 1913467"/>
                <a:gd name="connsiteY4" fmla="*/ 67734 h 159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467" h="1591734">
                  <a:moveTo>
                    <a:pt x="0" y="16934"/>
                  </a:moveTo>
                  <a:lnTo>
                    <a:pt x="1913467" y="0"/>
                  </a:lnTo>
                  <a:lnTo>
                    <a:pt x="1286934" y="1591734"/>
                  </a:lnTo>
                  <a:lnTo>
                    <a:pt x="592667" y="1557867"/>
                  </a:lnTo>
                  <a:lnTo>
                    <a:pt x="16934" y="6773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P515.WAV">
            <a:hlinkClick r:id="" action="ppaction://media"/>
          </p:cNvPr>
          <p:cNvPicPr>
            <a:picLocks noRot="1" noChangeAspect="1"/>
          </p:cNvPicPr>
          <p:nvPr>
            <a:wavAudioFile r:embed="rId1" name="~PP515.WAV"/>
          </p:nvPr>
        </p:nvPicPr>
        <p:blipFill>
          <a:blip r:embed="rId5"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1765243698"/>
      </p:ext>
    </p:extLst>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cstate="print"/>
          <a:srcRect l="33061" t="10607" r="30343" b="5840"/>
          <a:stretch/>
        </p:blipFill>
        <p:spPr>
          <a:xfrm>
            <a:off x="6846570" y="0"/>
            <a:ext cx="5349240" cy="6869696"/>
          </a:xfrm>
          <a:prstGeom prst="rect">
            <a:avLst/>
          </a:prstGeom>
        </p:spPr>
      </p:pic>
      <p:pic>
        <p:nvPicPr>
          <p:cNvPr id="1026" name="Picture 2" descr="I. A. Lapha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4958848"/>
            <a:ext cx="1209675" cy="1905000"/>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 name="Straight Connector 4"/>
          <p:cNvCxnSpPr/>
          <p:nvPr/>
        </p:nvCxnSpPr>
        <p:spPr>
          <a:xfrm>
            <a:off x="7269480" y="1566176"/>
            <a:ext cx="80010" cy="530352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9239653" y="3657030"/>
            <a:ext cx="354061" cy="354061"/>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5" cstate="print"/>
          <a:srcRect l="56546" t="13268" r="31916" b="84204"/>
          <a:stretch/>
        </p:blipFill>
        <p:spPr>
          <a:xfrm>
            <a:off x="-3810" y="7558"/>
            <a:ext cx="7598422" cy="936425"/>
          </a:xfrm>
          <a:prstGeom prst="rect">
            <a:avLst/>
          </a:prstGeom>
        </p:spPr>
      </p:pic>
      <p:sp>
        <p:nvSpPr>
          <p:cNvPr id="15" name="Right Arrow 14"/>
          <p:cNvSpPr/>
          <p:nvPr/>
        </p:nvSpPr>
        <p:spPr>
          <a:xfrm>
            <a:off x="6680967" y="3537960"/>
            <a:ext cx="2484753" cy="592199"/>
          </a:xfrm>
          <a:prstGeom prst="rightArrow">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0800000" scaled="1"/>
            <a:tileRect/>
          </a:gra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descr="Plate 6"/>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67709" t="19103" r="13351" b="77662"/>
          <a:stretch/>
        </p:blipFill>
        <p:spPr bwMode="auto">
          <a:xfrm>
            <a:off x="1" y="871940"/>
            <a:ext cx="3885288" cy="911982"/>
          </a:xfrm>
          <a:prstGeom prst="rect">
            <a:avLst/>
          </a:prstGeom>
          <a:noFill/>
          <a:extLst>
            <a:ext uri="{909E8E84-426E-40DD-AFC4-6F175D3DCCD1}">
              <a14:hiddenFill xmlns:a14="http://schemas.microsoft.com/office/drawing/2010/main" xmlns="">
                <a:solidFill>
                  <a:srgbClr val="FFFFFF"/>
                </a:solidFill>
              </a14:hiddenFill>
            </a:ext>
          </a:extLst>
        </p:spPr>
      </p:pic>
      <p:grpSp>
        <p:nvGrpSpPr>
          <p:cNvPr id="4" name="Group 3"/>
          <p:cNvGrpSpPr/>
          <p:nvPr/>
        </p:nvGrpSpPr>
        <p:grpSpPr>
          <a:xfrm>
            <a:off x="2675467" y="1477678"/>
            <a:ext cx="3948734" cy="5276517"/>
            <a:chOff x="3011784" y="1096557"/>
            <a:chExt cx="3641870" cy="4866468"/>
          </a:xfrm>
        </p:grpSpPr>
        <p:pic>
          <p:nvPicPr>
            <p:cNvPr id="2050" name="Picture 2" descr="Plate 6"/>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9218" t="8396" r="9711" b="12172"/>
            <a:stretch/>
          </p:blipFill>
          <p:spPr bwMode="auto">
            <a:xfrm>
              <a:off x="3011784" y="1096557"/>
              <a:ext cx="3585637" cy="4827492"/>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Rectangle 12"/>
            <p:cNvSpPr/>
            <p:nvPr/>
          </p:nvSpPr>
          <p:spPr>
            <a:xfrm>
              <a:off x="3015594" y="1096557"/>
              <a:ext cx="3638060" cy="4866468"/>
            </a:xfrm>
            <a:prstGeom prst="rect">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3291840" y="4217936"/>
            <a:ext cx="2074089" cy="646331"/>
          </a:xfrm>
          <a:prstGeom prst="rect">
            <a:avLst/>
          </a:prstGeom>
          <a:noFill/>
        </p:spPr>
        <p:txBody>
          <a:bodyPr wrap="square" rtlCol="0">
            <a:spAutoFit/>
          </a:bodyPr>
          <a:lstStyle/>
          <a:p>
            <a:pPr algn="ctr"/>
            <a:r>
              <a:rPr lang="en-US" sz="3600" b="1" dirty="0" smtClean="0">
                <a:solidFill>
                  <a:srgbClr val="FF0000"/>
                </a:solidFill>
              </a:rPr>
              <a:t>Walnut St</a:t>
            </a:r>
            <a:endParaRPr lang="en-US" sz="3600" b="1" dirty="0">
              <a:solidFill>
                <a:srgbClr val="FF0000"/>
              </a:solidFill>
            </a:endParaRPr>
          </a:p>
        </p:txBody>
      </p:sp>
      <p:cxnSp>
        <p:nvCxnSpPr>
          <p:cNvPr id="21" name="Straight Connector 20"/>
          <p:cNvCxnSpPr/>
          <p:nvPr/>
        </p:nvCxnSpPr>
        <p:spPr>
          <a:xfrm flipV="1">
            <a:off x="7005656" y="4340732"/>
            <a:ext cx="3049186" cy="49812"/>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6023051">
            <a:off x="4228617" y="5205721"/>
            <a:ext cx="2417391" cy="707886"/>
          </a:xfrm>
          <a:prstGeom prst="rect">
            <a:avLst/>
          </a:prstGeom>
          <a:noFill/>
          <a:ln>
            <a:noFill/>
          </a:ln>
        </p:spPr>
        <p:txBody>
          <a:bodyPr wrap="square" rtlCol="0">
            <a:spAutoFit/>
          </a:bodyPr>
          <a:lstStyle/>
          <a:p>
            <a:r>
              <a:rPr lang="en-US" sz="4000" b="1" dirty="0">
                <a:solidFill>
                  <a:srgbClr val="FF0000"/>
                </a:solidFill>
              </a:rPr>
              <a:t>5th Street</a:t>
            </a:r>
          </a:p>
        </p:txBody>
      </p:sp>
      <p:sp>
        <p:nvSpPr>
          <p:cNvPr id="22" name="TextBox 21"/>
          <p:cNvSpPr txBox="1"/>
          <p:nvPr/>
        </p:nvSpPr>
        <p:spPr>
          <a:xfrm rot="16032935">
            <a:off x="2175970" y="5329821"/>
            <a:ext cx="2194559" cy="707886"/>
          </a:xfrm>
          <a:prstGeom prst="rect">
            <a:avLst/>
          </a:prstGeom>
          <a:noFill/>
        </p:spPr>
        <p:txBody>
          <a:bodyPr wrap="square" rtlCol="0">
            <a:spAutoFit/>
          </a:bodyPr>
          <a:lstStyle/>
          <a:p>
            <a:r>
              <a:rPr lang="en-US" sz="4000" b="1" dirty="0" smtClean="0">
                <a:solidFill>
                  <a:srgbClr val="FF0000"/>
                </a:solidFill>
              </a:rPr>
              <a:t>6</a:t>
            </a:r>
            <a:r>
              <a:rPr lang="en-US" sz="4000" b="1" baseline="30000" dirty="0" smtClean="0">
                <a:solidFill>
                  <a:srgbClr val="FF0000"/>
                </a:solidFill>
              </a:rPr>
              <a:t>th</a:t>
            </a:r>
            <a:r>
              <a:rPr lang="en-US" sz="4000" b="1" dirty="0" smtClean="0">
                <a:solidFill>
                  <a:srgbClr val="FF0000"/>
                </a:solidFill>
              </a:rPr>
              <a:t> Street</a:t>
            </a:r>
            <a:endParaRPr lang="en-US" sz="4000" b="1" dirty="0">
              <a:solidFill>
                <a:srgbClr val="FF0000"/>
              </a:solidFill>
            </a:endParaRPr>
          </a:p>
        </p:txBody>
      </p:sp>
      <p:sp>
        <p:nvSpPr>
          <p:cNvPr id="24" name="Freeform 23"/>
          <p:cNvSpPr/>
          <p:nvPr/>
        </p:nvSpPr>
        <p:spPr>
          <a:xfrm>
            <a:off x="10278533" y="4382865"/>
            <a:ext cx="1913467" cy="1591734"/>
          </a:xfrm>
          <a:custGeom>
            <a:avLst/>
            <a:gdLst>
              <a:gd name="connsiteX0" fmla="*/ 0 w 1913467"/>
              <a:gd name="connsiteY0" fmla="*/ 16934 h 1591734"/>
              <a:gd name="connsiteX1" fmla="*/ 1913467 w 1913467"/>
              <a:gd name="connsiteY1" fmla="*/ 0 h 1591734"/>
              <a:gd name="connsiteX2" fmla="*/ 1286934 w 1913467"/>
              <a:gd name="connsiteY2" fmla="*/ 1591734 h 1591734"/>
              <a:gd name="connsiteX3" fmla="*/ 592667 w 1913467"/>
              <a:gd name="connsiteY3" fmla="*/ 1557867 h 1591734"/>
              <a:gd name="connsiteX4" fmla="*/ 16934 w 1913467"/>
              <a:gd name="connsiteY4" fmla="*/ 67734 h 1591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3467" h="1591734">
                <a:moveTo>
                  <a:pt x="0" y="16934"/>
                </a:moveTo>
                <a:lnTo>
                  <a:pt x="1913467" y="0"/>
                </a:lnTo>
                <a:lnTo>
                  <a:pt x="1286934" y="1591734"/>
                </a:lnTo>
                <a:lnTo>
                  <a:pt x="592667" y="1557867"/>
                </a:lnTo>
                <a:lnTo>
                  <a:pt x="16934" y="67734"/>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P635.WAV">
            <a:hlinkClick r:id="" action="ppaction://media"/>
          </p:cNvPr>
          <p:cNvPicPr>
            <a:picLocks noRot="1" noChangeAspect="1"/>
          </p:cNvPicPr>
          <p:nvPr>
            <a:wavAudioFile r:embed="rId1" name="~PP635.WAV"/>
          </p:nvPr>
        </p:nvPicPr>
        <p:blipFill>
          <a:blip r:embed="rId7"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267404055"/>
      </p:ext>
    </p:extLst>
  </p:cSld>
  <p:clrMapOvr>
    <a:masterClrMapping/>
  </p:clrMapOvr>
  <p:transition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8849" t="7841" r="5397" b="6403"/>
          <a:stretch/>
        </p:blipFill>
        <p:spPr>
          <a:xfrm>
            <a:off x="0" y="0"/>
            <a:ext cx="12192000" cy="6858000"/>
          </a:xfrm>
          <a:prstGeom prst="rect">
            <a:avLst/>
          </a:prstGeom>
        </p:spPr>
      </p:pic>
      <p:sp>
        <p:nvSpPr>
          <p:cNvPr id="3" name="TextBox 2"/>
          <p:cNvSpPr txBox="1"/>
          <p:nvPr/>
        </p:nvSpPr>
        <p:spPr>
          <a:xfrm>
            <a:off x="206514" y="2321169"/>
            <a:ext cx="3263704" cy="707886"/>
          </a:xfrm>
          <a:prstGeom prst="rect">
            <a:avLst/>
          </a:prstGeom>
          <a:noFill/>
        </p:spPr>
        <p:txBody>
          <a:bodyPr wrap="square" rtlCol="0">
            <a:spAutoFit/>
          </a:bodyPr>
          <a:lstStyle/>
          <a:p>
            <a:r>
              <a:rPr lang="en-US" sz="4000" b="1" dirty="0" smtClean="0">
                <a:solidFill>
                  <a:srgbClr val="FF0000"/>
                </a:solidFill>
              </a:rPr>
              <a:t>Walnut Street</a:t>
            </a:r>
            <a:endParaRPr lang="en-US" sz="4000" b="1" dirty="0">
              <a:solidFill>
                <a:srgbClr val="FF0000"/>
              </a:solidFill>
            </a:endParaRPr>
          </a:p>
        </p:txBody>
      </p:sp>
      <p:sp>
        <p:nvSpPr>
          <p:cNvPr id="4" name="TextBox 3"/>
          <p:cNvSpPr txBox="1"/>
          <p:nvPr/>
        </p:nvSpPr>
        <p:spPr>
          <a:xfrm rot="16200000">
            <a:off x="7766495" y="5077311"/>
            <a:ext cx="2417391" cy="707886"/>
          </a:xfrm>
          <a:prstGeom prst="rect">
            <a:avLst/>
          </a:prstGeom>
          <a:noFill/>
          <a:ln>
            <a:noFill/>
          </a:ln>
        </p:spPr>
        <p:txBody>
          <a:bodyPr wrap="square" rtlCol="0">
            <a:spAutoFit/>
          </a:bodyPr>
          <a:lstStyle/>
          <a:p>
            <a:r>
              <a:rPr lang="en-US" sz="4000" b="1" dirty="0">
                <a:solidFill>
                  <a:srgbClr val="FF0000"/>
                </a:solidFill>
              </a:rPr>
              <a:t>5th Street</a:t>
            </a:r>
          </a:p>
        </p:txBody>
      </p:sp>
      <p:sp>
        <p:nvSpPr>
          <p:cNvPr id="5" name="TextBox 4"/>
          <p:cNvSpPr txBox="1"/>
          <p:nvPr/>
        </p:nvSpPr>
        <p:spPr>
          <a:xfrm rot="16200000">
            <a:off x="2726882" y="5077311"/>
            <a:ext cx="2194559" cy="707886"/>
          </a:xfrm>
          <a:prstGeom prst="rect">
            <a:avLst/>
          </a:prstGeom>
          <a:noFill/>
        </p:spPr>
        <p:txBody>
          <a:bodyPr wrap="square" rtlCol="0">
            <a:spAutoFit/>
          </a:bodyPr>
          <a:lstStyle/>
          <a:p>
            <a:r>
              <a:rPr lang="en-US" sz="4000" b="1" dirty="0" smtClean="0">
                <a:solidFill>
                  <a:srgbClr val="FF0000"/>
                </a:solidFill>
              </a:rPr>
              <a:t>6</a:t>
            </a:r>
            <a:r>
              <a:rPr lang="en-US" sz="4000" b="1" baseline="30000" dirty="0" smtClean="0">
                <a:solidFill>
                  <a:srgbClr val="FF0000"/>
                </a:solidFill>
              </a:rPr>
              <a:t>th</a:t>
            </a:r>
            <a:r>
              <a:rPr lang="en-US" sz="4000" b="1" dirty="0" smtClean="0">
                <a:solidFill>
                  <a:srgbClr val="FF0000"/>
                </a:solidFill>
              </a:rPr>
              <a:t> Street</a:t>
            </a:r>
            <a:endParaRPr lang="en-US" sz="4000" b="1" dirty="0">
              <a:solidFill>
                <a:srgbClr val="FF0000"/>
              </a:solidFill>
            </a:endParaRPr>
          </a:p>
        </p:txBody>
      </p:sp>
      <p:sp>
        <p:nvSpPr>
          <p:cNvPr id="6" name="Rectangle 5"/>
          <p:cNvSpPr/>
          <p:nvPr/>
        </p:nvSpPr>
        <p:spPr>
          <a:xfrm>
            <a:off x="4023360" y="126609"/>
            <a:ext cx="4825218" cy="5795889"/>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P193.WAV">
            <a:hlinkClick r:id="" action="ppaction://media"/>
          </p:cNvPr>
          <p:cNvPicPr>
            <a:picLocks noRot="1" noChangeAspect="1"/>
          </p:cNvPicPr>
          <p:nvPr>
            <a:wavAudioFile r:embed="rId1" name="~PP193.WAV"/>
          </p:nvPr>
        </p:nvPicPr>
        <p:blipFill>
          <a:blip r:embed="rId4"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455612379"/>
      </p:ext>
    </p:extLst>
  </p:cSld>
  <p:clrMapOvr>
    <a:masterClrMapping/>
  </p:clrMapOvr>
  <p:transition advTm="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srcRect l="3673" t="12735" r="12564" b="5042"/>
          <a:stretch/>
        </p:blipFill>
        <p:spPr>
          <a:xfrm>
            <a:off x="31008" y="0"/>
            <a:ext cx="12472551" cy="6886837"/>
          </a:xfrm>
          <a:prstGeom prst="rect">
            <a:avLst/>
          </a:prstGeom>
        </p:spPr>
      </p:pic>
      <p:sp>
        <p:nvSpPr>
          <p:cNvPr id="4" name="Freeform 3"/>
          <p:cNvSpPr/>
          <p:nvPr/>
        </p:nvSpPr>
        <p:spPr>
          <a:xfrm>
            <a:off x="5511452" y="3144033"/>
            <a:ext cx="1102290" cy="1753644"/>
          </a:xfrm>
          <a:custGeom>
            <a:avLst/>
            <a:gdLst>
              <a:gd name="connsiteX0" fmla="*/ 463463 w 1102290"/>
              <a:gd name="connsiteY0" fmla="*/ 12526 h 1753644"/>
              <a:gd name="connsiteX1" fmla="*/ 1102290 w 1102290"/>
              <a:gd name="connsiteY1" fmla="*/ 0 h 1753644"/>
              <a:gd name="connsiteX2" fmla="*/ 1102290 w 1102290"/>
              <a:gd name="connsiteY2" fmla="*/ 1753644 h 1753644"/>
              <a:gd name="connsiteX3" fmla="*/ 12526 w 1102290"/>
              <a:gd name="connsiteY3" fmla="*/ 1728592 h 1753644"/>
              <a:gd name="connsiteX4" fmla="*/ 0 w 1102290"/>
              <a:gd name="connsiteY4" fmla="*/ 388307 h 1753644"/>
              <a:gd name="connsiteX5" fmla="*/ 463463 w 1102290"/>
              <a:gd name="connsiteY5" fmla="*/ 12526 h 175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2290" h="1753644">
                <a:moveTo>
                  <a:pt x="463463" y="12526"/>
                </a:moveTo>
                <a:lnTo>
                  <a:pt x="1102290" y="0"/>
                </a:lnTo>
                <a:lnTo>
                  <a:pt x="1102290" y="1753644"/>
                </a:lnTo>
                <a:lnTo>
                  <a:pt x="12526" y="1728592"/>
                </a:lnTo>
                <a:lnTo>
                  <a:pt x="0" y="388307"/>
                </a:lnTo>
                <a:lnTo>
                  <a:pt x="463463" y="12526"/>
                </a:lnTo>
                <a:close/>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938669" y="-29906"/>
            <a:ext cx="6620259" cy="923330"/>
          </a:xfrm>
          <a:prstGeom prst="rect">
            <a:avLst/>
          </a:prstGeom>
          <a:solidFill>
            <a:schemeClr val="tx2">
              <a:lumMod val="20000"/>
              <a:lumOff val="80000"/>
            </a:schemeClr>
          </a:solidFill>
        </p:spPr>
        <p:txBody>
          <a:bodyPr wrap="square" rtlCol="0">
            <a:spAutoFit/>
          </a:bodyPr>
          <a:lstStyle/>
          <a:p>
            <a:r>
              <a:rPr lang="en-US" sz="5400" u="sng" dirty="0" smtClean="0"/>
              <a:t>Forest Home Cemetery </a:t>
            </a:r>
            <a:endParaRPr lang="en-US" sz="5400" u="sng" dirty="0"/>
          </a:p>
        </p:txBody>
      </p:sp>
      <p:sp>
        <p:nvSpPr>
          <p:cNvPr id="6" name="Freeform 5"/>
          <p:cNvSpPr/>
          <p:nvPr/>
        </p:nvSpPr>
        <p:spPr>
          <a:xfrm>
            <a:off x="3770334" y="4885151"/>
            <a:ext cx="1778696" cy="1753644"/>
          </a:xfrm>
          <a:custGeom>
            <a:avLst/>
            <a:gdLst>
              <a:gd name="connsiteX0" fmla="*/ 1716066 w 1778696"/>
              <a:gd name="connsiteY0" fmla="*/ 0 h 1753644"/>
              <a:gd name="connsiteX1" fmla="*/ 1778696 w 1778696"/>
              <a:gd name="connsiteY1" fmla="*/ 926926 h 1753644"/>
              <a:gd name="connsiteX2" fmla="*/ 889348 w 1778696"/>
              <a:gd name="connsiteY2" fmla="*/ 901874 h 1753644"/>
              <a:gd name="connsiteX3" fmla="*/ 851770 w 1778696"/>
              <a:gd name="connsiteY3" fmla="*/ 1753644 h 1753644"/>
              <a:gd name="connsiteX4" fmla="*/ 0 w 1778696"/>
              <a:gd name="connsiteY4" fmla="*/ 1741117 h 1753644"/>
              <a:gd name="connsiteX5" fmla="*/ 12526 w 1778696"/>
              <a:gd name="connsiteY5" fmla="*/ 175364 h 1753644"/>
              <a:gd name="connsiteX6" fmla="*/ 137787 w 1778696"/>
              <a:gd name="connsiteY6" fmla="*/ 37578 h 1753644"/>
              <a:gd name="connsiteX7" fmla="*/ 1716066 w 1778696"/>
              <a:gd name="connsiteY7" fmla="*/ 0 h 175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8696" h="1753644">
                <a:moveTo>
                  <a:pt x="1716066" y="0"/>
                </a:moveTo>
                <a:lnTo>
                  <a:pt x="1778696" y="926926"/>
                </a:lnTo>
                <a:lnTo>
                  <a:pt x="889348" y="901874"/>
                </a:lnTo>
                <a:lnTo>
                  <a:pt x="851770" y="1753644"/>
                </a:lnTo>
                <a:lnTo>
                  <a:pt x="0" y="1741117"/>
                </a:lnTo>
                <a:cubicBezTo>
                  <a:pt x="4175" y="1219199"/>
                  <a:pt x="8351" y="697282"/>
                  <a:pt x="12526" y="175364"/>
                </a:cubicBezTo>
                <a:lnTo>
                  <a:pt x="137787" y="37578"/>
                </a:lnTo>
                <a:lnTo>
                  <a:pt x="1716066" y="0"/>
                </a:lnTo>
                <a:close/>
              </a:path>
            </a:pathLst>
          </a:cu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38429" y="6366361"/>
            <a:ext cx="6187857" cy="526093"/>
          </a:xfrm>
          <a:prstGeom prst="rect">
            <a:avLst/>
          </a:prstGeom>
          <a:noFill/>
        </p:spPr>
        <p:txBody>
          <a:bodyPr wrap="square" rtlCol="0">
            <a:spAutoFit/>
          </a:bodyPr>
          <a:lstStyle/>
          <a:p>
            <a:r>
              <a:rPr lang="en-US" sz="2800" b="1" dirty="0" smtClean="0">
                <a:solidFill>
                  <a:srgbClr val="FF0000"/>
                </a:solidFill>
              </a:rPr>
              <a:t>Section Line Road (</a:t>
            </a:r>
            <a:r>
              <a:rPr lang="en-US" sz="2800" b="1" dirty="0" smtClean="0">
                <a:solidFill>
                  <a:srgbClr val="FF0000"/>
                </a:solidFill>
              </a:rPr>
              <a:t>Oklahoma Ave</a:t>
            </a:r>
            <a:r>
              <a:rPr lang="en-US" sz="2800" b="1" dirty="0" smtClean="0">
                <a:solidFill>
                  <a:srgbClr val="FF0000"/>
                </a:solidFill>
              </a:rPr>
              <a:t>)</a:t>
            </a:r>
            <a:endParaRPr lang="en-US" sz="2800" b="1" dirty="0">
              <a:solidFill>
                <a:srgbClr val="FF0000"/>
              </a:solidFill>
            </a:endParaRPr>
          </a:p>
        </p:txBody>
      </p:sp>
      <p:sp>
        <p:nvSpPr>
          <p:cNvPr id="8" name="TextBox 7"/>
          <p:cNvSpPr txBox="1"/>
          <p:nvPr/>
        </p:nvSpPr>
        <p:spPr>
          <a:xfrm rot="19223177">
            <a:off x="3240863" y="2615355"/>
            <a:ext cx="6187857" cy="526093"/>
          </a:xfrm>
          <a:prstGeom prst="rect">
            <a:avLst/>
          </a:prstGeom>
          <a:noFill/>
        </p:spPr>
        <p:txBody>
          <a:bodyPr wrap="square" rtlCol="0">
            <a:spAutoFit/>
          </a:bodyPr>
          <a:lstStyle/>
          <a:p>
            <a:r>
              <a:rPr lang="en-US" sz="2800" b="1" dirty="0" smtClean="0">
                <a:solidFill>
                  <a:srgbClr val="FF0000"/>
                </a:solidFill>
              </a:rPr>
              <a:t>Janesville Plank Road (Forest Home Ave)</a:t>
            </a:r>
            <a:endParaRPr lang="en-US" sz="2800" b="1" dirty="0">
              <a:solidFill>
                <a:srgbClr val="FF0000"/>
              </a:solidFill>
            </a:endParaRPr>
          </a:p>
        </p:txBody>
      </p:sp>
      <p:sp>
        <p:nvSpPr>
          <p:cNvPr id="9" name="TextBox 8"/>
          <p:cNvSpPr txBox="1"/>
          <p:nvPr/>
        </p:nvSpPr>
        <p:spPr>
          <a:xfrm rot="16200000">
            <a:off x="2670085" y="1840923"/>
            <a:ext cx="2029217" cy="526093"/>
          </a:xfrm>
          <a:prstGeom prst="rect">
            <a:avLst/>
          </a:prstGeom>
          <a:noFill/>
        </p:spPr>
        <p:txBody>
          <a:bodyPr wrap="square" rtlCol="0">
            <a:spAutoFit/>
          </a:bodyPr>
          <a:lstStyle/>
          <a:p>
            <a:r>
              <a:rPr lang="en-US" sz="2800" b="1" dirty="0" smtClean="0">
                <a:solidFill>
                  <a:srgbClr val="FF0000"/>
                </a:solidFill>
              </a:rPr>
              <a:t>35</a:t>
            </a:r>
            <a:r>
              <a:rPr lang="en-US" sz="2800" b="1" baseline="30000" dirty="0" smtClean="0">
                <a:solidFill>
                  <a:srgbClr val="FF0000"/>
                </a:solidFill>
              </a:rPr>
              <a:t>th</a:t>
            </a:r>
            <a:r>
              <a:rPr lang="en-US" sz="2800" b="1" dirty="0" smtClean="0">
                <a:solidFill>
                  <a:srgbClr val="FF0000"/>
                </a:solidFill>
              </a:rPr>
              <a:t> Street</a:t>
            </a:r>
            <a:endParaRPr lang="en-US" sz="2800" b="1" dirty="0">
              <a:solidFill>
                <a:srgbClr val="FF0000"/>
              </a:solidFill>
            </a:endParaRPr>
          </a:p>
        </p:txBody>
      </p:sp>
      <p:sp>
        <p:nvSpPr>
          <p:cNvPr id="10" name="TextBox 9"/>
          <p:cNvSpPr txBox="1"/>
          <p:nvPr/>
        </p:nvSpPr>
        <p:spPr>
          <a:xfrm rot="16200000">
            <a:off x="4496843" y="1822537"/>
            <a:ext cx="2029217" cy="526093"/>
          </a:xfrm>
          <a:prstGeom prst="rect">
            <a:avLst/>
          </a:prstGeom>
          <a:noFill/>
        </p:spPr>
        <p:txBody>
          <a:bodyPr wrap="square" rtlCol="0">
            <a:spAutoFit/>
          </a:bodyPr>
          <a:lstStyle/>
          <a:p>
            <a:r>
              <a:rPr lang="en-US" sz="2800" b="1" dirty="0" smtClean="0">
                <a:solidFill>
                  <a:srgbClr val="FF0000"/>
                </a:solidFill>
              </a:rPr>
              <a:t>27</a:t>
            </a:r>
            <a:r>
              <a:rPr lang="en-US" sz="2800" b="1" baseline="30000" dirty="0" smtClean="0">
                <a:solidFill>
                  <a:srgbClr val="FF0000"/>
                </a:solidFill>
              </a:rPr>
              <a:t>th</a:t>
            </a:r>
            <a:r>
              <a:rPr lang="en-US" sz="2800" b="1" dirty="0" smtClean="0">
                <a:solidFill>
                  <a:srgbClr val="FF0000"/>
                </a:solidFill>
              </a:rPr>
              <a:t> Street</a:t>
            </a:r>
            <a:endParaRPr lang="en-US" sz="2800" b="1" dirty="0">
              <a:solidFill>
                <a:srgbClr val="FF0000"/>
              </a:solidFill>
            </a:endParaRPr>
          </a:p>
        </p:txBody>
      </p:sp>
      <p:sp>
        <p:nvSpPr>
          <p:cNvPr id="11" name="TextBox 10"/>
          <p:cNvSpPr txBox="1"/>
          <p:nvPr/>
        </p:nvSpPr>
        <p:spPr>
          <a:xfrm>
            <a:off x="6680947" y="2794638"/>
            <a:ext cx="2029217" cy="526093"/>
          </a:xfrm>
          <a:prstGeom prst="rect">
            <a:avLst/>
          </a:prstGeom>
          <a:noFill/>
        </p:spPr>
        <p:txBody>
          <a:bodyPr wrap="square" rtlCol="0">
            <a:spAutoFit/>
          </a:bodyPr>
          <a:lstStyle/>
          <a:p>
            <a:r>
              <a:rPr lang="en-US" sz="2800" b="1" dirty="0" smtClean="0">
                <a:solidFill>
                  <a:srgbClr val="FF0000"/>
                </a:solidFill>
              </a:rPr>
              <a:t>Lincoln Ave</a:t>
            </a:r>
            <a:endParaRPr lang="en-US" sz="2800" b="1" dirty="0">
              <a:solidFill>
                <a:srgbClr val="FF0000"/>
              </a:solidFill>
            </a:endParaRPr>
          </a:p>
        </p:txBody>
      </p:sp>
      <p:sp>
        <p:nvSpPr>
          <p:cNvPr id="12" name="TextBox 11"/>
          <p:cNvSpPr txBox="1"/>
          <p:nvPr/>
        </p:nvSpPr>
        <p:spPr>
          <a:xfrm>
            <a:off x="6578765" y="4564709"/>
            <a:ext cx="2307187" cy="523220"/>
          </a:xfrm>
          <a:prstGeom prst="rect">
            <a:avLst/>
          </a:prstGeom>
          <a:noFill/>
        </p:spPr>
        <p:txBody>
          <a:bodyPr wrap="square" rtlCol="0">
            <a:spAutoFit/>
          </a:bodyPr>
          <a:lstStyle/>
          <a:p>
            <a:r>
              <a:rPr lang="en-US" sz="2800" b="1" dirty="0" smtClean="0">
                <a:solidFill>
                  <a:srgbClr val="FF0000"/>
                </a:solidFill>
              </a:rPr>
              <a:t>Cleveland Ave</a:t>
            </a:r>
            <a:endParaRPr lang="en-US" sz="2800" b="1" dirty="0">
              <a:solidFill>
                <a:srgbClr val="FF0000"/>
              </a:solidFill>
            </a:endParaRPr>
          </a:p>
        </p:txBody>
      </p:sp>
      <p:sp>
        <p:nvSpPr>
          <p:cNvPr id="13" name="TextBox 12"/>
          <p:cNvSpPr txBox="1"/>
          <p:nvPr/>
        </p:nvSpPr>
        <p:spPr>
          <a:xfrm>
            <a:off x="9367224" y="2076783"/>
            <a:ext cx="3057546" cy="2585323"/>
          </a:xfrm>
          <a:prstGeom prst="rect">
            <a:avLst/>
          </a:prstGeom>
          <a:noFill/>
        </p:spPr>
        <p:txBody>
          <a:bodyPr wrap="square" rtlCol="0">
            <a:spAutoFit/>
          </a:bodyPr>
          <a:lstStyle/>
          <a:p>
            <a:pPr algn="ctr"/>
            <a:r>
              <a:rPr lang="en-US" sz="5400" b="1" dirty="0" smtClean="0">
                <a:solidFill>
                  <a:schemeClr val="accent2">
                    <a:lumMod val="50000"/>
                  </a:schemeClr>
                </a:solidFill>
              </a:rPr>
              <a:t>Forest Home Cemetery </a:t>
            </a:r>
            <a:endParaRPr lang="en-US" sz="5400" b="1" dirty="0">
              <a:solidFill>
                <a:schemeClr val="accent2">
                  <a:lumMod val="50000"/>
                </a:schemeClr>
              </a:solidFill>
            </a:endParaRPr>
          </a:p>
        </p:txBody>
      </p:sp>
      <p:sp>
        <p:nvSpPr>
          <p:cNvPr id="2" name="Right Arrow 1"/>
          <p:cNvSpPr/>
          <p:nvPr/>
        </p:nvSpPr>
        <p:spPr>
          <a:xfrm rot="10227757">
            <a:off x="6711928" y="3369444"/>
            <a:ext cx="3310130" cy="654332"/>
          </a:xfrm>
          <a:prstGeom prst="rightArrow">
            <a:avLst/>
          </a:prstGeom>
          <a:gradFill flip="none" rotWithShape="1">
            <a:gsLst>
              <a:gs pos="0">
                <a:schemeClr val="accent2">
                  <a:lumMod val="50000"/>
                  <a:tint val="66000"/>
                  <a:satMod val="160000"/>
                </a:schemeClr>
              </a:gs>
              <a:gs pos="50000">
                <a:schemeClr val="accent2">
                  <a:lumMod val="50000"/>
                  <a:tint val="44500"/>
                  <a:satMod val="160000"/>
                </a:schemeClr>
              </a:gs>
              <a:gs pos="100000">
                <a:schemeClr val="accent2">
                  <a:lumMod val="50000"/>
                  <a:tint val="23500"/>
                  <a:satMod val="160000"/>
                </a:schemeClr>
              </a:gs>
            </a:gsLst>
            <a:lin ang="10800000" scaled="1"/>
            <a:tileRect/>
          </a:gra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P1371.WAV">
            <a:hlinkClick r:id="" action="ppaction://media"/>
          </p:cNvPr>
          <p:cNvPicPr>
            <a:picLocks noRot="1" noChangeAspect="1"/>
          </p:cNvPicPr>
          <p:nvPr>
            <a:wavAudioFile r:embed="rId1" name="~PP1371.WAV"/>
          </p:nvPr>
        </p:nvPicPr>
        <p:blipFill>
          <a:blip r:embed="rId4"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3814564587"/>
      </p:ext>
    </p:extLst>
  </p:cSld>
  <p:clrMapOvr>
    <a:masterClrMapping/>
  </p:clrMapOvr>
  <p:transition advTm="1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l="11608" t="12222" r="6279" b="5556"/>
          <a:stretch/>
        </p:blipFill>
        <p:spPr>
          <a:xfrm>
            <a:off x="16328" y="0"/>
            <a:ext cx="12175671" cy="6858000"/>
          </a:xfrm>
          <a:prstGeom prst="rect">
            <a:avLst/>
          </a:prstGeom>
        </p:spPr>
      </p:pic>
      <p:sp>
        <p:nvSpPr>
          <p:cNvPr id="3" name="TextBox 2"/>
          <p:cNvSpPr txBox="1"/>
          <p:nvPr/>
        </p:nvSpPr>
        <p:spPr>
          <a:xfrm rot="19327865">
            <a:off x="6796758" y="631746"/>
            <a:ext cx="3084373" cy="954107"/>
          </a:xfrm>
          <a:prstGeom prst="rect">
            <a:avLst/>
          </a:prstGeom>
          <a:noFill/>
        </p:spPr>
        <p:txBody>
          <a:bodyPr wrap="square" rtlCol="0">
            <a:spAutoFit/>
          </a:bodyPr>
          <a:lstStyle/>
          <a:p>
            <a:r>
              <a:rPr lang="en-US" sz="2800" b="1" dirty="0" smtClean="0">
                <a:solidFill>
                  <a:srgbClr val="FF0000"/>
                </a:solidFill>
              </a:rPr>
              <a:t>Janesville Plank Rd </a:t>
            </a:r>
          </a:p>
          <a:p>
            <a:r>
              <a:rPr lang="en-US" sz="2800" b="1" dirty="0" smtClean="0">
                <a:solidFill>
                  <a:srgbClr val="FF0000"/>
                </a:solidFill>
              </a:rPr>
              <a:t>(Forest Home Ave)</a:t>
            </a:r>
            <a:endParaRPr lang="en-US" sz="2800" b="1" dirty="0">
              <a:solidFill>
                <a:srgbClr val="FF0000"/>
              </a:solidFill>
            </a:endParaRPr>
          </a:p>
        </p:txBody>
      </p:sp>
      <p:sp>
        <p:nvSpPr>
          <p:cNvPr id="4" name="Freeform 3"/>
          <p:cNvSpPr/>
          <p:nvPr/>
        </p:nvSpPr>
        <p:spPr>
          <a:xfrm>
            <a:off x="5018919" y="3237473"/>
            <a:ext cx="716675" cy="1102242"/>
          </a:xfrm>
          <a:custGeom>
            <a:avLst/>
            <a:gdLst>
              <a:gd name="connsiteX0" fmla="*/ 463463 w 1102290"/>
              <a:gd name="connsiteY0" fmla="*/ 12526 h 1753644"/>
              <a:gd name="connsiteX1" fmla="*/ 1102290 w 1102290"/>
              <a:gd name="connsiteY1" fmla="*/ 0 h 1753644"/>
              <a:gd name="connsiteX2" fmla="*/ 1102290 w 1102290"/>
              <a:gd name="connsiteY2" fmla="*/ 1753644 h 1753644"/>
              <a:gd name="connsiteX3" fmla="*/ 12526 w 1102290"/>
              <a:gd name="connsiteY3" fmla="*/ 1728592 h 1753644"/>
              <a:gd name="connsiteX4" fmla="*/ 0 w 1102290"/>
              <a:gd name="connsiteY4" fmla="*/ 388307 h 1753644"/>
              <a:gd name="connsiteX5" fmla="*/ 463463 w 1102290"/>
              <a:gd name="connsiteY5" fmla="*/ 12526 h 1753644"/>
              <a:gd name="connsiteX0" fmla="*/ 696778 w 1335605"/>
              <a:gd name="connsiteY0" fmla="*/ 12526 h 1845442"/>
              <a:gd name="connsiteX1" fmla="*/ 1335605 w 1335605"/>
              <a:gd name="connsiteY1" fmla="*/ 0 h 1845442"/>
              <a:gd name="connsiteX2" fmla="*/ 1335605 w 1335605"/>
              <a:gd name="connsiteY2" fmla="*/ 1753644 h 1845442"/>
              <a:gd name="connsiteX3" fmla="*/ 0 w 1335605"/>
              <a:gd name="connsiteY3" fmla="*/ 1845442 h 1845442"/>
              <a:gd name="connsiteX4" fmla="*/ 233315 w 1335605"/>
              <a:gd name="connsiteY4" fmla="*/ 388307 h 1845442"/>
              <a:gd name="connsiteX5" fmla="*/ 696778 w 1335605"/>
              <a:gd name="connsiteY5" fmla="*/ 12526 h 1845442"/>
              <a:gd name="connsiteX0" fmla="*/ 696778 w 1335605"/>
              <a:gd name="connsiteY0" fmla="*/ 12526 h 1845442"/>
              <a:gd name="connsiteX1" fmla="*/ 1335605 w 1335605"/>
              <a:gd name="connsiteY1" fmla="*/ 0 h 1845442"/>
              <a:gd name="connsiteX2" fmla="*/ 1026319 w 1335605"/>
              <a:gd name="connsiteY2" fmla="*/ 1745299 h 1845442"/>
              <a:gd name="connsiteX3" fmla="*/ 0 w 1335605"/>
              <a:gd name="connsiteY3" fmla="*/ 1845442 h 1845442"/>
              <a:gd name="connsiteX4" fmla="*/ 233315 w 1335605"/>
              <a:gd name="connsiteY4" fmla="*/ 388307 h 1845442"/>
              <a:gd name="connsiteX5" fmla="*/ 696778 w 1335605"/>
              <a:gd name="connsiteY5" fmla="*/ 12526 h 1845442"/>
              <a:gd name="connsiteX0" fmla="*/ 696778 w 1343534"/>
              <a:gd name="connsiteY0" fmla="*/ 12526 h 1845442"/>
              <a:gd name="connsiteX1" fmla="*/ 1335605 w 1343534"/>
              <a:gd name="connsiteY1" fmla="*/ 0 h 1845442"/>
              <a:gd name="connsiteX2" fmla="*/ 1343534 w 1343534"/>
              <a:gd name="connsiteY2" fmla="*/ 1803723 h 1845442"/>
              <a:gd name="connsiteX3" fmla="*/ 0 w 1343534"/>
              <a:gd name="connsiteY3" fmla="*/ 1845442 h 1845442"/>
              <a:gd name="connsiteX4" fmla="*/ 233315 w 1343534"/>
              <a:gd name="connsiteY4" fmla="*/ 388307 h 1845442"/>
              <a:gd name="connsiteX5" fmla="*/ 696778 w 1343534"/>
              <a:gd name="connsiteY5" fmla="*/ 12526 h 1845442"/>
              <a:gd name="connsiteX0" fmla="*/ 701376 w 1348132"/>
              <a:gd name="connsiteY0" fmla="*/ 12526 h 1845442"/>
              <a:gd name="connsiteX1" fmla="*/ 1340203 w 1348132"/>
              <a:gd name="connsiteY1" fmla="*/ 0 h 1845442"/>
              <a:gd name="connsiteX2" fmla="*/ 1348132 w 1348132"/>
              <a:gd name="connsiteY2" fmla="*/ 1803723 h 1845442"/>
              <a:gd name="connsiteX3" fmla="*/ 4598 w 1348132"/>
              <a:gd name="connsiteY3" fmla="*/ 1845442 h 1845442"/>
              <a:gd name="connsiteX4" fmla="*/ 0 w 1348132"/>
              <a:gd name="connsiteY4" fmla="*/ 713817 h 1845442"/>
              <a:gd name="connsiteX5" fmla="*/ 701376 w 1348132"/>
              <a:gd name="connsiteY5" fmla="*/ 12526 h 1845442"/>
              <a:gd name="connsiteX0" fmla="*/ 701376 w 1411576"/>
              <a:gd name="connsiteY0" fmla="*/ 388115 h 2221031"/>
              <a:gd name="connsiteX1" fmla="*/ 1411576 w 1411576"/>
              <a:gd name="connsiteY1" fmla="*/ 0 h 2221031"/>
              <a:gd name="connsiteX2" fmla="*/ 1348132 w 1411576"/>
              <a:gd name="connsiteY2" fmla="*/ 2179312 h 2221031"/>
              <a:gd name="connsiteX3" fmla="*/ 4598 w 1411576"/>
              <a:gd name="connsiteY3" fmla="*/ 2221031 h 2221031"/>
              <a:gd name="connsiteX4" fmla="*/ 0 w 1411576"/>
              <a:gd name="connsiteY4" fmla="*/ 1089406 h 2221031"/>
              <a:gd name="connsiteX5" fmla="*/ 701376 w 1411576"/>
              <a:gd name="connsiteY5" fmla="*/ 388115 h 2221031"/>
              <a:gd name="connsiteX0" fmla="*/ 1169268 w 1411576"/>
              <a:gd name="connsiteY0" fmla="*/ 0 h 2225197"/>
              <a:gd name="connsiteX1" fmla="*/ 1411576 w 1411576"/>
              <a:gd name="connsiteY1" fmla="*/ 4166 h 2225197"/>
              <a:gd name="connsiteX2" fmla="*/ 1348132 w 1411576"/>
              <a:gd name="connsiteY2" fmla="*/ 2183478 h 2225197"/>
              <a:gd name="connsiteX3" fmla="*/ 4598 w 1411576"/>
              <a:gd name="connsiteY3" fmla="*/ 2225197 h 2225197"/>
              <a:gd name="connsiteX4" fmla="*/ 0 w 1411576"/>
              <a:gd name="connsiteY4" fmla="*/ 1093572 h 2225197"/>
              <a:gd name="connsiteX5" fmla="*/ 1169268 w 1411576"/>
              <a:gd name="connsiteY5" fmla="*/ 0 h 2225197"/>
              <a:gd name="connsiteX0" fmla="*/ 1208919 w 1411576"/>
              <a:gd name="connsiteY0" fmla="*/ 12527 h 2221031"/>
              <a:gd name="connsiteX1" fmla="*/ 1411576 w 1411576"/>
              <a:gd name="connsiteY1" fmla="*/ 0 h 2221031"/>
              <a:gd name="connsiteX2" fmla="*/ 1348132 w 1411576"/>
              <a:gd name="connsiteY2" fmla="*/ 2179312 h 2221031"/>
              <a:gd name="connsiteX3" fmla="*/ 4598 w 1411576"/>
              <a:gd name="connsiteY3" fmla="*/ 2221031 h 2221031"/>
              <a:gd name="connsiteX4" fmla="*/ 0 w 1411576"/>
              <a:gd name="connsiteY4" fmla="*/ 1089406 h 2221031"/>
              <a:gd name="connsiteX5" fmla="*/ 1208919 w 1411576"/>
              <a:gd name="connsiteY5" fmla="*/ 12527 h 2221031"/>
              <a:gd name="connsiteX0" fmla="*/ 1232708 w 1411576"/>
              <a:gd name="connsiteY0" fmla="*/ 0 h 2233544"/>
              <a:gd name="connsiteX1" fmla="*/ 1411576 w 1411576"/>
              <a:gd name="connsiteY1" fmla="*/ 12513 h 2233544"/>
              <a:gd name="connsiteX2" fmla="*/ 1348132 w 1411576"/>
              <a:gd name="connsiteY2" fmla="*/ 2191825 h 2233544"/>
              <a:gd name="connsiteX3" fmla="*/ 4598 w 1411576"/>
              <a:gd name="connsiteY3" fmla="*/ 2233544 h 2233544"/>
              <a:gd name="connsiteX4" fmla="*/ 0 w 1411576"/>
              <a:gd name="connsiteY4" fmla="*/ 1101919 h 2233544"/>
              <a:gd name="connsiteX5" fmla="*/ 1232708 w 1411576"/>
              <a:gd name="connsiteY5" fmla="*/ 0 h 2233544"/>
              <a:gd name="connsiteX0" fmla="*/ 1232708 w 1411576"/>
              <a:gd name="connsiteY0" fmla="*/ 0 h 2233544"/>
              <a:gd name="connsiteX1" fmla="*/ 1411576 w 1411576"/>
              <a:gd name="connsiteY1" fmla="*/ 12513 h 2233544"/>
              <a:gd name="connsiteX2" fmla="*/ 1348132 w 1411576"/>
              <a:gd name="connsiteY2" fmla="*/ 2200172 h 2233544"/>
              <a:gd name="connsiteX3" fmla="*/ 4598 w 1411576"/>
              <a:gd name="connsiteY3" fmla="*/ 2233544 h 2233544"/>
              <a:gd name="connsiteX4" fmla="*/ 0 w 1411576"/>
              <a:gd name="connsiteY4" fmla="*/ 1101919 h 2233544"/>
              <a:gd name="connsiteX5" fmla="*/ 1232708 w 1411576"/>
              <a:gd name="connsiteY5" fmla="*/ 0 h 2233544"/>
              <a:gd name="connsiteX0" fmla="*/ 1232708 w 1419505"/>
              <a:gd name="connsiteY0" fmla="*/ 0 h 2233544"/>
              <a:gd name="connsiteX1" fmla="*/ 1411576 w 1419505"/>
              <a:gd name="connsiteY1" fmla="*/ 12513 h 2233544"/>
              <a:gd name="connsiteX2" fmla="*/ 1419505 w 1419505"/>
              <a:gd name="connsiteY2" fmla="*/ 2200172 h 2233544"/>
              <a:gd name="connsiteX3" fmla="*/ 4598 w 1419505"/>
              <a:gd name="connsiteY3" fmla="*/ 2233544 h 2233544"/>
              <a:gd name="connsiteX4" fmla="*/ 0 w 1419505"/>
              <a:gd name="connsiteY4" fmla="*/ 1101919 h 2233544"/>
              <a:gd name="connsiteX5" fmla="*/ 1232708 w 1419505"/>
              <a:gd name="connsiteY5" fmla="*/ 0 h 2233544"/>
              <a:gd name="connsiteX0" fmla="*/ 1232708 w 1411576"/>
              <a:gd name="connsiteY0" fmla="*/ 0 h 2233544"/>
              <a:gd name="connsiteX1" fmla="*/ 1411576 w 1411576"/>
              <a:gd name="connsiteY1" fmla="*/ 12513 h 2233544"/>
              <a:gd name="connsiteX2" fmla="*/ 1371922 w 1411576"/>
              <a:gd name="connsiteY2" fmla="*/ 2208518 h 2233544"/>
              <a:gd name="connsiteX3" fmla="*/ 4598 w 1411576"/>
              <a:gd name="connsiteY3" fmla="*/ 2233544 h 2233544"/>
              <a:gd name="connsiteX4" fmla="*/ 0 w 1411576"/>
              <a:gd name="connsiteY4" fmla="*/ 1101919 h 2233544"/>
              <a:gd name="connsiteX5" fmla="*/ 1232708 w 1411576"/>
              <a:gd name="connsiteY5" fmla="*/ 0 h 2233544"/>
              <a:gd name="connsiteX0" fmla="*/ 1232708 w 1379856"/>
              <a:gd name="connsiteY0" fmla="*/ 0 h 2233544"/>
              <a:gd name="connsiteX1" fmla="*/ 1379856 w 1379856"/>
              <a:gd name="connsiteY1" fmla="*/ 12513 h 2233544"/>
              <a:gd name="connsiteX2" fmla="*/ 1371922 w 1379856"/>
              <a:gd name="connsiteY2" fmla="*/ 2208518 h 2233544"/>
              <a:gd name="connsiteX3" fmla="*/ 4598 w 1379856"/>
              <a:gd name="connsiteY3" fmla="*/ 2233544 h 2233544"/>
              <a:gd name="connsiteX4" fmla="*/ 0 w 1379856"/>
              <a:gd name="connsiteY4" fmla="*/ 1101919 h 2233544"/>
              <a:gd name="connsiteX5" fmla="*/ 1232708 w 1379856"/>
              <a:gd name="connsiteY5" fmla="*/ 0 h 2233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9856" h="2233544">
                <a:moveTo>
                  <a:pt x="1232708" y="0"/>
                </a:moveTo>
                <a:lnTo>
                  <a:pt x="1379856" y="12513"/>
                </a:lnTo>
                <a:cubicBezTo>
                  <a:pt x="1377211" y="744515"/>
                  <a:pt x="1374567" y="1476516"/>
                  <a:pt x="1371922" y="2208518"/>
                </a:cubicBezTo>
                <a:lnTo>
                  <a:pt x="4598" y="2233544"/>
                </a:lnTo>
                <a:cubicBezTo>
                  <a:pt x="3065" y="1856336"/>
                  <a:pt x="1533" y="1479127"/>
                  <a:pt x="0" y="1101919"/>
                </a:cubicBezTo>
                <a:lnTo>
                  <a:pt x="1232708" y="0"/>
                </a:lnTo>
                <a:close/>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20103587">
            <a:off x="7697813" y="3926974"/>
            <a:ext cx="3072721" cy="526093"/>
          </a:xfrm>
          <a:prstGeom prst="rect">
            <a:avLst/>
          </a:prstGeom>
          <a:noFill/>
        </p:spPr>
        <p:txBody>
          <a:bodyPr wrap="square" rtlCol="0">
            <a:spAutoFit/>
          </a:bodyPr>
          <a:lstStyle/>
          <a:p>
            <a:r>
              <a:rPr lang="en-US" sz="2800" b="1" dirty="0" err="1" smtClean="0">
                <a:solidFill>
                  <a:srgbClr val="0070C0"/>
                </a:solidFill>
              </a:rPr>
              <a:t>Kinnickinnic</a:t>
            </a:r>
            <a:r>
              <a:rPr lang="en-US" sz="2800" b="1" dirty="0" smtClean="0">
                <a:solidFill>
                  <a:srgbClr val="0070C0"/>
                </a:solidFill>
              </a:rPr>
              <a:t> Creek</a:t>
            </a:r>
            <a:endParaRPr lang="en-US" sz="2800" b="1" dirty="0">
              <a:solidFill>
                <a:srgbClr val="0070C0"/>
              </a:solidFill>
            </a:endParaRPr>
          </a:p>
        </p:txBody>
      </p:sp>
      <p:sp>
        <p:nvSpPr>
          <p:cNvPr id="7" name="Freeform 6"/>
          <p:cNvSpPr/>
          <p:nvPr/>
        </p:nvSpPr>
        <p:spPr>
          <a:xfrm>
            <a:off x="5012675" y="1277957"/>
            <a:ext cx="2302525" cy="2137272"/>
          </a:xfrm>
          <a:custGeom>
            <a:avLst/>
            <a:gdLst>
              <a:gd name="connsiteX0" fmla="*/ 0 w 2302525"/>
              <a:gd name="connsiteY0" fmla="*/ 0 h 2137272"/>
              <a:gd name="connsiteX1" fmla="*/ 44067 w 2302525"/>
              <a:gd name="connsiteY1" fmla="*/ 374573 h 2137272"/>
              <a:gd name="connsiteX2" fmla="*/ 209320 w 2302525"/>
              <a:gd name="connsiteY2" fmla="*/ 506776 h 2137272"/>
              <a:gd name="connsiteX3" fmla="*/ 297455 w 2302525"/>
              <a:gd name="connsiteY3" fmla="*/ 649995 h 2137272"/>
              <a:gd name="connsiteX4" fmla="*/ 176270 w 2302525"/>
              <a:gd name="connsiteY4" fmla="*/ 749147 h 2137272"/>
              <a:gd name="connsiteX5" fmla="*/ 77118 w 2302525"/>
              <a:gd name="connsiteY5" fmla="*/ 892366 h 2137272"/>
              <a:gd name="connsiteX6" fmla="*/ 231354 w 2302525"/>
              <a:gd name="connsiteY6" fmla="*/ 1090670 h 2137272"/>
              <a:gd name="connsiteX7" fmla="*/ 539826 w 2302525"/>
              <a:gd name="connsiteY7" fmla="*/ 1068636 h 2137272"/>
              <a:gd name="connsiteX8" fmla="*/ 848298 w 2302525"/>
              <a:gd name="connsiteY8" fmla="*/ 1222872 h 2137272"/>
              <a:gd name="connsiteX9" fmla="*/ 1024568 w 2302525"/>
              <a:gd name="connsiteY9" fmla="*/ 1410159 h 2137272"/>
              <a:gd name="connsiteX10" fmla="*/ 1277956 w 2302525"/>
              <a:gd name="connsiteY10" fmla="*/ 1608462 h 2137272"/>
              <a:gd name="connsiteX11" fmla="*/ 1586429 w 2302525"/>
              <a:gd name="connsiteY11" fmla="*/ 1894901 h 2137272"/>
              <a:gd name="connsiteX12" fmla="*/ 1707614 w 2302525"/>
              <a:gd name="connsiteY12" fmla="*/ 2027103 h 2137272"/>
              <a:gd name="connsiteX13" fmla="*/ 1994053 w 2302525"/>
              <a:gd name="connsiteY13" fmla="*/ 2137272 h 2137272"/>
              <a:gd name="connsiteX14" fmla="*/ 2203373 w 2302525"/>
              <a:gd name="connsiteY14" fmla="*/ 1994053 h 2137272"/>
              <a:gd name="connsiteX15" fmla="*/ 2302525 w 2302525"/>
              <a:gd name="connsiteY15" fmla="*/ 1784732 h 2137272"/>
              <a:gd name="connsiteX16" fmla="*/ 2302525 w 2302525"/>
              <a:gd name="connsiteY16" fmla="*/ 1564395 h 2137272"/>
              <a:gd name="connsiteX17" fmla="*/ 2159306 w 2302525"/>
              <a:gd name="connsiteY17" fmla="*/ 1399142 h 2137272"/>
              <a:gd name="connsiteX18" fmla="*/ 2060154 w 2302525"/>
              <a:gd name="connsiteY18" fmla="*/ 1167788 h 2137272"/>
              <a:gd name="connsiteX19" fmla="*/ 1961002 w 2302525"/>
              <a:gd name="connsiteY19" fmla="*/ 925416 h 2137272"/>
              <a:gd name="connsiteX20" fmla="*/ 1729648 w 2302525"/>
              <a:gd name="connsiteY20" fmla="*/ 638978 h 2137272"/>
              <a:gd name="connsiteX21" fmla="*/ 1399142 w 2302525"/>
              <a:gd name="connsiteY21" fmla="*/ 473725 h 2137272"/>
              <a:gd name="connsiteX22" fmla="*/ 1079653 w 2302525"/>
              <a:gd name="connsiteY22" fmla="*/ 286438 h 2137272"/>
              <a:gd name="connsiteX23" fmla="*/ 738130 w 2302525"/>
              <a:gd name="connsiteY23" fmla="*/ 176270 h 2137272"/>
              <a:gd name="connsiteX24" fmla="*/ 506776 w 2302525"/>
              <a:gd name="connsiteY24" fmla="*/ 55084 h 2137272"/>
              <a:gd name="connsiteX25" fmla="*/ 253388 w 2302525"/>
              <a:gd name="connsiteY25" fmla="*/ 22033 h 2137272"/>
              <a:gd name="connsiteX26" fmla="*/ 0 w 2302525"/>
              <a:gd name="connsiteY26" fmla="*/ 0 h 2137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02525" h="2137272">
                <a:moveTo>
                  <a:pt x="0" y="0"/>
                </a:moveTo>
                <a:lnTo>
                  <a:pt x="44067" y="374573"/>
                </a:lnTo>
                <a:lnTo>
                  <a:pt x="209320" y="506776"/>
                </a:lnTo>
                <a:lnTo>
                  <a:pt x="297455" y="649995"/>
                </a:lnTo>
                <a:lnTo>
                  <a:pt x="176270" y="749147"/>
                </a:lnTo>
                <a:lnTo>
                  <a:pt x="77118" y="892366"/>
                </a:lnTo>
                <a:lnTo>
                  <a:pt x="231354" y="1090670"/>
                </a:lnTo>
                <a:lnTo>
                  <a:pt x="539826" y="1068636"/>
                </a:lnTo>
                <a:lnTo>
                  <a:pt x="848298" y="1222872"/>
                </a:lnTo>
                <a:lnTo>
                  <a:pt x="1024568" y="1410159"/>
                </a:lnTo>
                <a:lnTo>
                  <a:pt x="1277956" y="1608462"/>
                </a:lnTo>
                <a:lnTo>
                  <a:pt x="1586429" y="1894901"/>
                </a:lnTo>
                <a:lnTo>
                  <a:pt x="1707614" y="2027103"/>
                </a:lnTo>
                <a:lnTo>
                  <a:pt x="1994053" y="2137272"/>
                </a:lnTo>
                <a:lnTo>
                  <a:pt x="2203373" y="1994053"/>
                </a:lnTo>
                <a:lnTo>
                  <a:pt x="2302525" y="1784732"/>
                </a:lnTo>
                <a:lnTo>
                  <a:pt x="2302525" y="1564395"/>
                </a:lnTo>
                <a:lnTo>
                  <a:pt x="2159306" y="1399142"/>
                </a:lnTo>
                <a:lnTo>
                  <a:pt x="2060154" y="1167788"/>
                </a:lnTo>
                <a:lnTo>
                  <a:pt x="1961002" y="925416"/>
                </a:lnTo>
                <a:lnTo>
                  <a:pt x="1729648" y="638978"/>
                </a:lnTo>
                <a:lnTo>
                  <a:pt x="1399142" y="473725"/>
                </a:lnTo>
                <a:lnTo>
                  <a:pt x="1079653" y="286438"/>
                </a:lnTo>
                <a:lnTo>
                  <a:pt x="738130" y="176270"/>
                </a:lnTo>
                <a:lnTo>
                  <a:pt x="506776" y="55084"/>
                </a:lnTo>
                <a:lnTo>
                  <a:pt x="253388" y="22033"/>
                </a:lnTo>
                <a:lnTo>
                  <a:pt x="0" y="0"/>
                </a:lnTo>
                <a:close/>
              </a:path>
            </a:pathLst>
          </a:cu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28800" y="1498294"/>
            <a:ext cx="1090670" cy="2456761"/>
          </a:xfrm>
          <a:custGeom>
            <a:avLst/>
            <a:gdLst>
              <a:gd name="connsiteX0" fmla="*/ 374573 w 1090670"/>
              <a:gd name="connsiteY0" fmla="*/ 0 h 2456761"/>
              <a:gd name="connsiteX1" fmla="*/ 859316 w 1090670"/>
              <a:gd name="connsiteY1" fmla="*/ 1156771 h 2456761"/>
              <a:gd name="connsiteX2" fmla="*/ 1046602 w 1090670"/>
              <a:gd name="connsiteY2" fmla="*/ 1641513 h 2456761"/>
              <a:gd name="connsiteX3" fmla="*/ 1079653 w 1090670"/>
              <a:gd name="connsiteY3" fmla="*/ 1828800 h 2456761"/>
              <a:gd name="connsiteX4" fmla="*/ 1090670 w 1090670"/>
              <a:gd name="connsiteY4" fmla="*/ 2214390 h 2456761"/>
              <a:gd name="connsiteX5" fmla="*/ 1002535 w 1090670"/>
              <a:gd name="connsiteY5" fmla="*/ 2456761 h 2456761"/>
              <a:gd name="connsiteX6" fmla="*/ 561860 w 1090670"/>
              <a:gd name="connsiteY6" fmla="*/ 2082188 h 2456761"/>
              <a:gd name="connsiteX7" fmla="*/ 275422 w 1090670"/>
              <a:gd name="connsiteY7" fmla="*/ 1839817 h 2456761"/>
              <a:gd name="connsiteX8" fmla="*/ 99152 w 1090670"/>
              <a:gd name="connsiteY8" fmla="*/ 1575412 h 2456761"/>
              <a:gd name="connsiteX9" fmla="*/ 22034 w 1090670"/>
              <a:gd name="connsiteY9" fmla="*/ 1255923 h 2456761"/>
              <a:gd name="connsiteX10" fmla="*/ 0 w 1090670"/>
              <a:gd name="connsiteY10" fmla="*/ 848299 h 2456761"/>
              <a:gd name="connsiteX11" fmla="*/ 121186 w 1090670"/>
              <a:gd name="connsiteY11" fmla="*/ 583894 h 2456761"/>
              <a:gd name="connsiteX12" fmla="*/ 253388 w 1090670"/>
              <a:gd name="connsiteY12" fmla="*/ 231354 h 2456761"/>
              <a:gd name="connsiteX13" fmla="*/ 440675 w 1090670"/>
              <a:gd name="connsiteY13" fmla="*/ 99152 h 2456761"/>
              <a:gd name="connsiteX14" fmla="*/ 407624 w 1090670"/>
              <a:gd name="connsiteY14" fmla="*/ 154236 h 245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90670" h="2456761">
                <a:moveTo>
                  <a:pt x="374573" y="0"/>
                </a:moveTo>
                <a:lnTo>
                  <a:pt x="859316" y="1156771"/>
                </a:lnTo>
                <a:lnTo>
                  <a:pt x="1046602" y="1641513"/>
                </a:lnTo>
                <a:lnTo>
                  <a:pt x="1079653" y="1828800"/>
                </a:lnTo>
                <a:lnTo>
                  <a:pt x="1090670" y="2214390"/>
                </a:lnTo>
                <a:lnTo>
                  <a:pt x="1002535" y="2456761"/>
                </a:lnTo>
                <a:lnTo>
                  <a:pt x="561860" y="2082188"/>
                </a:lnTo>
                <a:lnTo>
                  <a:pt x="275422" y="1839817"/>
                </a:lnTo>
                <a:lnTo>
                  <a:pt x="99152" y="1575412"/>
                </a:lnTo>
                <a:lnTo>
                  <a:pt x="22034" y="1255923"/>
                </a:lnTo>
                <a:lnTo>
                  <a:pt x="0" y="848299"/>
                </a:lnTo>
                <a:lnTo>
                  <a:pt x="121186" y="583894"/>
                </a:lnTo>
                <a:lnTo>
                  <a:pt x="253388" y="231354"/>
                </a:lnTo>
                <a:lnTo>
                  <a:pt x="440675" y="99152"/>
                </a:lnTo>
                <a:lnTo>
                  <a:pt x="407624" y="154236"/>
                </a:lnTo>
              </a:path>
            </a:pathLst>
          </a:cu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P2614.WAV">
            <a:hlinkClick r:id="" action="ppaction://media"/>
          </p:cNvPr>
          <p:cNvPicPr>
            <a:picLocks noRot="1" noChangeAspect="1"/>
          </p:cNvPicPr>
          <p:nvPr>
            <a:wavAudioFile r:embed="rId1" name="~PP2614.WAV"/>
          </p:nvPr>
        </p:nvPicPr>
        <p:blipFill>
          <a:blip r:embed="rId5" cstate="print"/>
          <a:stretch>
            <a:fillRect/>
          </a:stretch>
        </p:blipFill>
        <p:spPr>
          <a:xfrm>
            <a:off x="11752263" y="6418263"/>
            <a:ext cx="304800" cy="304800"/>
          </a:xfrm>
          <a:prstGeom prst="rect">
            <a:avLst/>
          </a:prstGeom>
        </p:spPr>
      </p:pic>
    </p:spTree>
    <p:extLst>
      <p:ext uri="{BB962C8B-B14F-4D97-AF65-F5344CB8AC3E}">
        <p14:creationId xmlns:p14="http://schemas.microsoft.com/office/powerpoint/2010/main" xmlns="" val="2220878516"/>
      </p:ext>
    </p:extLst>
  </p:cSld>
  <p:clrMapOvr>
    <a:masterClrMapping/>
  </p:clrMapOvr>
  <p:transition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226</Words>
  <Application>Microsoft Office PowerPoint</Application>
  <PresentationFormat>Custom</PresentationFormat>
  <Paragraphs>47</Paragraphs>
  <Slides>21</Slides>
  <Notes>0</Notes>
  <HiddenSlides>0</HiddenSlides>
  <MMClips>21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The last of a group of Indian mounds formerly located on a stone age village site near this spot and destroyed in recent years. Several were of large size. Also, the last of several fine groups of burial, linear, and animal shaped mounds formerly located in the present limits of the City of Milwaukee.  Marked by the Board of Park Commissioners   At the request of The Wisconsin Archeological Society     September 9th 1910</vt:lpstr>
      <vt:lpstr>Slide 16</vt:lpstr>
      <vt:lpstr>Slide 17</vt:lpstr>
      <vt:lpstr>Slide 18</vt:lpstr>
      <vt:lpstr>Slide 19</vt:lpstr>
      <vt:lpstr>Slide 20</vt:lpstr>
      <vt:lpstr>Slide 21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Wothe</dc:creator>
  <cp:lastModifiedBy> </cp:lastModifiedBy>
  <cp:revision>8</cp:revision>
  <dcterms:created xsi:type="dcterms:W3CDTF">2016-01-18T18:22:00Z</dcterms:created>
  <dcterms:modified xsi:type="dcterms:W3CDTF">2016-01-18T19:48:30Z</dcterms:modified>
</cp:coreProperties>
</file>