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-12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E0BC5-B8E8-4843-AD2D-CF6BDB4E282B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51769-2DDF-459E-B487-2C2AF1468D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1857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663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867-BBD0-406C-B00E-F28CEB718BA7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8FED-6020-4168-82F0-2ECF3A41E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2118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867-BBD0-406C-B00E-F28CEB718BA7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8FED-6020-4168-82F0-2ECF3A41E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064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867-BBD0-406C-B00E-F28CEB718BA7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8FED-6020-4168-82F0-2ECF3A41E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7787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867-BBD0-406C-B00E-F28CEB718BA7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8FED-6020-4168-82F0-2ECF3A41E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661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867-BBD0-406C-B00E-F28CEB718BA7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8FED-6020-4168-82F0-2ECF3A41E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772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867-BBD0-406C-B00E-F28CEB718BA7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8FED-6020-4168-82F0-2ECF3A41E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53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867-BBD0-406C-B00E-F28CEB718BA7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8FED-6020-4168-82F0-2ECF3A41E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518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867-BBD0-406C-B00E-F28CEB718BA7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8FED-6020-4168-82F0-2ECF3A41E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297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867-BBD0-406C-B00E-F28CEB718BA7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8FED-6020-4168-82F0-2ECF3A41E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518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867-BBD0-406C-B00E-F28CEB718BA7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8FED-6020-4168-82F0-2ECF3A41E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122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E867-BBD0-406C-B00E-F28CEB718BA7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8FED-6020-4168-82F0-2ECF3A41E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7492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4E867-BBD0-406C-B00E-F28CEB718BA7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8FED-6020-4168-82F0-2ECF3A41E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63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13. </a:t>
            </a:r>
            <a:r>
              <a:rPr lang="en-US" sz="4800" b="1" dirty="0">
                <a:solidFill>
                  <a:srgbClr val="0070C0"/>
                </a:solidFill>
              </a:rPr>
              <a:t>The Strong Family connection </a:t>
            </a:r>
            <a:endParaRPr lang="en-US" sz="48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15</a:t>
            </a:r>
            <a:r>
              <a:rPr lang="en-US" sz="4800" b="1" baseline="30000" dirty="0" smtClean="0">
                <a:solidFill>
                  <a:srgbClr val="0070C0"/>
                </a:solidFill>
              </a:rPr>
              <a:t>th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>
                <a:solidFill>
                  <a:srgbClr val="0070C0"/>
                </a:solidFill>
              </a:rPr>
              <a:t>to 19</a:t>
            </a:r>
            <a:r>
              <a:rPr lang="en-US" sz="4800" b="1" baseline="30000" dirty="0">
                <a:solidFill>
                  <a:srgbClr val="0070C0"/>
                </a:solidFill>
              </a:rPr>
              <a:t>th</a:t>
            </a:r>
            <a:r>
              <a:rPr lang="en-US" sz="4800" b="1" dirty="0">
                <a:solidFill>
                  <a:srgbClr val="0070C0"/>
                </a:solidFill>
              </a:rPr>
              <a:t> Centuries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9" t="1224" r="3338" b="8700"/>
          <a:stretch/>
        </p:blipFill>
        <p:spPr>
          <a:xfrm>
            <a:off x="4239594" y="82515"/>
            <a:ext cx="3712810" cy="2722728"/>
          </a:xfrm>
          <a:prstGeom prst="rect">
            <a:avLst/>
          </a:prstGeom>
        </p:spPr>
      </p:pic>
      <p:pic>
        <p:nvPicPr>
          <p:cNvPr id="6" name="~PP584.WAV">
            <a:hlinkClick r:id="" action="ppaction://media"/>
          </p:cNvPr>
          <p:cNvPicPr>
            <a:picLocks noRot="1" noChangeAspect="1"/>
          </p:cNvPicPr>
          <p:nvPr>
            <a:wavAudioFile r:embed="rId1" name="~PP584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73685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42003" t="54862" r="39091" b="9907"/>
          <a:stretch/>
        </p:blipFill>
        <p:spPr>
          <a:xfrm>
            <a:off x="228409" y="1758339"/>
            <a:ext cx="3353708" cy="3515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6623" y="769442"/>
            <a:ext cx="1439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/>
              <a:t>1858</a:t>
            </a:r>
            <a:endParaRPr lang="en-US" sz="44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-116732" y="0"/>
            <a:ext cx="1239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Dividing the SW 1/4 of Section 4(Strong’s 160 Acres)</a:t>
            </a:r>
            <a:endParaRPr lang="en-US" sz="4400" b="1" u="sng" dirty="0"/>
          </a:p>
        </p:txBody>
      </p:sp>
      <p:pic>
        <p:nvPicPr>
          <p:cNvPr id="3074" name="Picture 2" descr="http://cdmprod.uits.uwm.edu/utils/ajaxhelper/?CISOROOT=agdm&amp;CISOPTR=3715&amp;action=2&amp;DMSCALE=40&amp;DMWIDTH=512&amp;DMHEIGHT=512&amp;DMX=1536&amp;DMY=0&amp;DMTEXT=&amp;DMROTATE=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060" t="58774" r="-1810" b="7403"/>
          <a:stretch/>
        </p:blipFill>
        <p:spPr bwMode="auto">
          <a:xfrm>
            <a:off x="3903338" y="1538882"/>
            <a:ext cx="4389474" cy="373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78228" y="769443"/>
            <a:ext cx="1439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/>
              <a:t>1876</a:t>
            </a:r>
            <a:endParaRPr lang="en-US" sz="4400" b="1" u="sng" dirty="0"/>
          </a:p>
        </p:txBody>
      </p:sp>
      <p:pic>
        <p:nvPicPr>
          <p:cNvPr id="11" name="Picture 2" descr="http://cdmprod.uits.uwm.edu/utils/ajaxhelper/?CISOROOT=agdm&amp;CISOPTR=3715&amp;action=2&amp;DMSCALE=40&amp;DMWIDTH=512&amp;DMHEIGHT=512&amp;DMX=1536&amp;DMY=0&amp;DMTEXT=&amp;DMROTATE=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060" t="60430" r="5685" b="7403"/>
          <a:stretch/>
        </p:blipFill>
        <p:spPr bwMode="auto">
          <a:xfrm>
            <a:off x="8343015" y="1721762"/>
            <a:ext cx="3561811" cy="355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399833" y="769441"/>
            <a:ext cx="1439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/>
              <a:t>1889</a:t>
            </a:r>
            <a:endParaRPr lang="en-US" sz="4400" b="1" u="sng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9752421" y="1900047"/>
            <a:ext cx="8106" cy="32633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144122" y="1894460"/>
            <a:ext cx="8106" cy="32633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0216662" y="3819260"/>
            <a:ext cx="1024303" cy="5637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0543929" y="1894460"/>
            <a:ext cx="8106" cy="32633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959942" y="2480733"/>
            <a:ext cx="1669" cy="26770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1361418" y="2348089"/>
            <a:ext cx="14537" cy="27996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764054" y="1894460"/>
            <a:ext cx="14013" cy="58627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8841795" y="3695480"/>
            <a:ext cx="2216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Ansel</a:t>
            </a:r>
            <a:endParaRPr lang="en-US" sz="4000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9205960" y="3704109"/>
            <a:ext cx="2216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Coley</a:t>
            </a:r>
            <a:endParaRPr lang="en-US" sz="40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9607436" y="3704109"/>
            <a:ext cx="2216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Myron</a:t>
            </a:r>
            <a:endParaRPr lang="en-US" sz="40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10051714" y="3699736"/>
            <a:ext cx="2216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Harriet</a:t>
            </a:r>
            <a:endParaRPr lang="en-US" sz="40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10415512" y="3666789"/>
            <a:ext cx="2216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Jane</a:t>
            </a:r>
            <a:endParaRPr lang="en-US" sz="4000" b="1" dirty="0"/>
          </a:p>
        </p:txBody>
      </p:sp>
      <p:pic>
        <p:nvPicPr>
          <p:cNvPr id="21" name="~PP1167.WAV">
            <a:hlinkClick r:id="" action="ppaction://media"/>
          </p:cNvPr>
          <p:cNvPicPr>
            <a:picLocks noRot="1" noChangeAspect="1"/>
          </p:cNvPicPr>
          <p:nvPr>
            <a:wavAudioFile r:embed="rId1" name="~PP1167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51857"/>
      </p:ext>
    </p:extLst>
  </p:cSld>
  <p:clrMapOvr>
    <a:masterClrMapping/>
  </p:clrMapOvr>
  <p:transition advTm="6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" y="-3803"/>
            <a:ext cx="12192001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1264" t="9878" r="31233" b="9058"/>
          <a:stretch/>
        </p:blipFill>
        <p:spPr>
          <a:xfrm>
            <a:off x="2783106" y="462608"/>
            <a:ext cx="6662057" cy="6395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-13695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RUBEN STRONG’s FARM TODAY</a:t>
            </a:r>
            <a:endParaRPr lang="en-US" sz="3600" b="1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5125" y="509381"/>
            <a:ext cx="2019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Railroad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45163" y="467782"/>
            <a:ext cx="243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Burham</a:t>
            </a:r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St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45163" y="3102032"/>
            <a:ext cx="243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Becher St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76146" y="6013032"/>
            <a:ext cx="243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Lincoln Ave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9578929">
            <a:off x="94495" y="5302187"/>
            <a:ext cx="2705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National Ave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47510" y="5363485"/>
            <a:ext cx="243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92</a:t>
            </a:r>
            <a:r>
              <a:rPr lang="en-US" sz="36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nd</a:t>
            </a:r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St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8300145" y="4473179"/>
            <a:ext cx="243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84</a:t>
            </a:r>
            <a:r>
              <a:rPr lang="en-US" sz="36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St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946400" y="787400"/>
            <a:ext cx="6324600" cy="5715000"/>
          </a:xfrm>
          <a:custGeom>
            <a:avLst/>
            <a:gdLst>
              <a:gd name="connsiteX0" fmla="*/ 5918200 w 6324600"/>
              <a:gd name="connsiteY0" fmla="*/ 0 h 5715000"/>
              <a:gd name="connsiteX1" fmla="*/ 6324600 w 6324600"/>
              <a:gd name="connsiteY1" fmla="*/ 5588000 h 5715000"/>
              <a:gd name="connsiteX2" fmla="*/ 0 w 6324600"/>
              <a:gd name="connsiteY2" fmla="*/ 5715000 h 5715000"/>
              <a:gd name="connsiteX3" fmla="*/ 558800 w 6324600"/>
              <a:gd name="connsiteY3" fmla="*/ 25400 h 5715000"/>
              <a:gd name="connsiteX4" fmla="*/ 5918200 w 6324600"/>
              <a:gd name="connsiteY4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600" h="5715000">
                <a:moveTo>
                  <a:pt x="5918200" y="0"/>
                </a:moveTo>
                <a:lnTo>
                  <a:pt x="6324600" y="5588000"/>
                </a:lnTo>
                <a:lnTo>
                  <a:pt x="0" y="5715000"/>
                </a:lnTo>
                <a:lnTo>
                  <a:pt x="558800" y="25400"/>
                </a:lnTo>
                <a:lnTo>
                  <a:pt x="5918200" y="0"/>
                </a:lnTo>
                <a:close/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5303520" y="787400"/>
            <a:ext cx="0" cy="57150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3876469" y="3691657"/>
            <a:ext cx="243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89</a:t>
            </a:r>
            <a:r>
              <a:rPr lang="en-US" sz="3600" b="1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St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~PP2301.WAV">
            <a:hlinkClick r:id="" action="ppaction://media"/>
          </p:cNvPr>
          <p:cNvPicPr>
            <a:picLocks noRot="1" noChangeAspect="1"/>
          </p:cNvPicPr>
          <p:nvPr>
            <a:wavAudioFile r:embed="rId1" name="~PP2301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284062"/>
      </p:ext>
    </p:extLst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13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9" t="1224" r="3338" b="8700"/>
          <a:stretch/>
        </p:blipFill>
        <p:spPr>
          <a:xfrm>
            <a:off x="4239594" y="82515"/>
            <a:ext cx="3712810" cy="2722728"/>
          </a:xfrm>
          <a:prstGeom prst="rect">
            <a:avLst/>
          </a:prstGeom>
        </p:spPr>
      </p:pic>
      <p:pic>
        <p:nvPicPr>
          <p:cNvPr id="5" name="~PP2044.WAV">
            <a:hlinkClick r:id="" action="ppaction://media"/>
          </p:cNvPr>
          <p:cNvPicPr>
            <a:picLocks noRot="1" noChangeAspect="1"/>
          </p:cNvPicPr>
          <p:nvPr>
            <a:wavAudioFile r:embed="rId1" name="~PP2044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3554797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0" t="11198" r="3534" b="8692"/>
          <a:stretch/>
        </p:blipFill>
        <p:spPr>
          <a:xfrm rot="5400000">
            <a:off x="-16848" y="1179233"/>
            <a:ext cx="6866295" cy="4546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89" t="18480" r="2669" b="13586"/>
          <a:stretch/>
        </p:blipFill>
        <p:spPr>
          <a:xfrm rot="5400000">
            <a:off x="5440809" y="1429889"/>
            <a:ext cx="6885679" cy="4025901"/>
          </a:xfrm>
          <a:prstGeom prst="rect">
            <a:avLst/>
          </a:prstGeom>
        </p:spPr>
      </p:pic>
      <p:pic>
        <p:nvPicPr>
          <p:cNvPr id="5" name="~PP3682.WAV">
            <a:hlinkClick r:id="" action="ppaction://media"/>
          </p:cNvPr>
          <p:cNvPicPr>
            <a:picLocks noRot="1" noChangeAspect="1"/>
          </p:cNvPicPr>
          <p:nvPr>
            <a:wavAudioFile r:embed="rId1" name="~PP3682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2356316"/>
      </p:ext>
    </p:extLst>
  </p:cSld>
  <p:clrMapOvr>
    <a:masterClrMapping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19135" y="868331"/>
            <a:ext cx="6858000" cy="5143501"/>
          </a:xfrm>
          <a:prstGeom prst="rect">
            <a:avLst/>
          </a:prstGeom>
        </p:spPr>
      </p:pic>
      <p:pic>
        <p:nvPicPr>
          <p:cNvPr id="4" name="~PP959.WAV">
            <a:hlinkClick r:id="" action="ppaction://media"/>
          </p:cNvPr>
          <p:cNvPicPr>
            <a:picLocks noRot="1" noChangeAspect="1"/>
          </p:cNvPicPr>
          <p:nvPr>
            <a:wavAudioFile r:embed="rId1" name="~PP959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5120933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19135" y="868331"/>
            <a:ext cx="6858000" cy="5143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4" t="6553" b="9889"/>
          <a:stretch/>
        </p:blipFill>
        <p:spPr>
          <a:xfrm rot="5400000">
            <a:off x="6499755" y="1187916"/>
            <a:ext cx="6869080" cy="4515410"/>
          </a:xfrm>
          <a:prstGeom prst="rect">
            <a:avLst/>
          </a:prstGeom>
        </p:spPr>
      </p:pic>
      <p:pic>
        <p:nvPicPr>
          <p:cNvPr id="6" name="~PP454.WAV">
            <a:hlinkClick r:id="" action="ppaction://media"/>
          </p:cNvPr>
          <p:cNvPicPr>
            <a:picLocks noRot="1" noChangeAspect="1"/>
          </p:cNvPicPr>
          <p:nvPr>
            <a:wavAudioFile r:embed="rId1" name="~PP454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6341110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95317"/>
            <a:ext cx="34724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Forefather Strong</a:t>
            </a:r>
          </a:p>
          <a:p>
            <a:r>
              <a:rPr lang="en-US" dirty="0"/>
              <a:t>1460–1520</a:t>
            </a:r>
          </a:p>
          <a:p>
            <a:r>
              <a:rPr lang="en-US" dirty="0"/>
              <a:t>Birth 1460 • </a:t>
            </a:r>
            <a:r>
              <a:rPr lang="en-US" dirty="0" smtClean="0"/>
              <a:t>… England</a:t>
            </a:r>
            <a:endParaRPr lang="en-US" dirty="0"/>
          </a:p>
          <a:p>
            <a:r>
              <a:rPr lang="en-US" dirty="0"/>
              <a:t>Death 1520 • </a:t>
            </a:r>
            <a:r>
              <a:rPr lang="en-US" dirty="0" smtClean="0"/>
              <a:t>… </a:t>
            </a:r>
            <a:r>
              <a:rPr lang="en-US" dirty="0"/>
              <a:t>England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251777"/>
            <a:ext cx="3379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Robert </a:t>
            </a:r>
            <a:r>
              <a:rPr lang="en-US" b="1" dirty="0"/>
              <a:t>Strong</a:t>
            </a:r>
          </a:p>
          <a:p>
            <a:r>
              <a:rPr lang="en-US" dirty="0"/>
              <a:t>1490–1519</a:t>
            </a:r>
          </a:p>
          <a:p>
            <a:r>
              <a:rPr lang="en-US" dirty="0"/>
              <a:t>Birth </a:t>
            </a:r>
            <a:r>
              <a:rPr lang="en-US" dirty="0" smtClean="0"/>
              <a:t>• </a:t>
            </a:r>
            <a:r>
              <a:rPr lang="en-US" dirty="0" err="1"/>
              <a:t>Berminster,Dorset,England</a:t>
            </a:r>
            <a:endParaRPr lang="en-US" dirty="0"/>
          </a:p>
          <a:p>
            <a:r>
              <a:rPr lang="en-US" dirty="0"/>
              <a:t>Death </a:t>
            </a:r>
            <a:r>
              <a:rPr lang="en-US" dirty="0" smtClean="0"/>
              <a:t>• Somerset</a:t>
            </a:r>
            <a:r>
              <a:rPr lang="en-US" dirty="0"/>
              <a:t>, , England</a:t>
            </a:r>
          </a:p>
        </p:txBody>
      </p:sp>
      <p:sp>
        <p:nvSpPr>
          <p:cNvPr id="6" name="Down Arrow 5"/>
          <p:cNvSpPr/>
          <p:nvPr/>
        </p:nvSpPr>
        <p:spPr>
          <a:xfrm>
            <a:off x="532435" y="1729329"/>
            <a:ext cx="405114" cy="5682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214" y="3865913"/>
            <a:ext cx="3727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John Strong</a:t>
            </a:r>
          </a:p>
          <a:p>
            <a:r>
              <a:rPr lang="en-US" dirty="0"/>
              <a:t>1515–1534</a:t>
            </a:r>
          </a:p>
          <a:p>
            <a:r>
              <a:rPr lang="en-US" dirty="0"/>
              <a:t>Birth </a:t>
            </a:r>
            <a:r>
              <a:rPr lang="en-US" dirty="0" smtClean="0"/>
              <a:t> </a:t>
            </a:r>
            <a:r>
              <a:rPr lang="en-US" dirty="0"/>
              <a:t>• </a:t>
            </a:r>
            <a:r>
              <a:rPr lang="en-US" dirty="0" err="1"/>
              <a:t>Taunton,Somerset,England</a:t>
            </a:r>
            <a:endParaRPr lang="en-US" dirty="0"/>
          </a:p>
          <a:p>
            <a:r>
              <a:rPr lang="en-US" dirty="0"/>
              <a:t>Death </a:t>
            </a:r>
            <a:r>
              <a:rPr lang="en-US" dirty="0" smtClean="0"/>
              <a:t> </a:t>
            </a:r>
            <a:r>
              <a:rPr lang="en-US" dirty="0"/>
              <a:t>• </a:t>
            </a:r>
            <a:r>
              <a:rPr lang="en-US" dirty="0" err="1"/>
              <a:t>Sommersetshire</a:t>
            </a:r>
            <a:r>
              <a:rPr lang="en-US" dirty="0"/>
              <a:t>, , , England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-11140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Male Lineage of the West Allis Strong Family</a:t>
            </a:r>
            <a:endParaRPr lang="en-US" sz="4800" b="1" u="sng" dirty="0"/>
          </a:p>
        </p:txBody>
      </p:sp>
      <p:sp>
        <p:nvSpPr>
          <p:cNvPr id="9" name="Rectangle 8"/>
          <p:cNvSpPr/>
          <p:nvPr/>
        </p:nvSpPr>
        <p:spPr>
          <a:xfrm>
            <a:off x="7242" y="5554096"/>
            <a:ext cx="379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George Strong</a:t>
            </a:r>
          </a:p>
          <a:p>
            <a:r>
              <a:rPr lang="en-US" dirty="0"/>
              <a:t>1556–1636</a:t>
            </a:r>
          </a:p>
          <a:p>
            <a:r>
              <a:rPr lang="en-US" dirty="0"/>
              <a:t>Birth </a:t>
            </a:r>
            <a:r>
              <a:rPr lang="en-US" dirty="0" smtClean="0"/>
              <a:t>• </a:t>
            </a:r>
            <a:r>
              <a:rPr lang="en-US" dirty="0" err="1"/>
              <a:t>Chardstock</a:t>
            </a:r>
            <a:r>
              <a:rPr lang="en-US" dirty="0"/>
              <a:t>, Somerset, England</a:t>
            </a:r>
          </a:p>
          <a:p>
            <a:r>
              <a:rPr lang="en-US" dirty="0"/>
              <a:t>Death </a:t>
            </a:r>
            <a:r>
              <a:rPr lang="en-US" dirty="0" smtClean="0"/>
              <a:t>• </a:t>
            </a:r>
            <a:r>
              <a:rPr lang="en-US" dirty="0"/>
              <a:t>Chard, Somerset, , England</a:t>
            </a:r>
          </a:p>
        </p:txBody>
      </p:sp>
      <p:sp>
        <p:nvSpPr>
          <p:cNvPr id="10" name="Down Arrow 9"/>
          <p:cNvSpPr/>
          <p:nvPr/>
        </p:nvSpPr>
        <p:spPr>
          <a:xfrm>
            <a:off x="532435" y="3365269"/>
            <a:ext cx="405114" cy="5682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515745" y="5034158"/>
            <a:ext cx="405114" cy="5682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6200000">
            <a:off x="3476564" y="568652"/>
            <a:ext cx="405114" cy="5682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912243" y="591566"/>
            <a:ext cx="4490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John Strong</a:t>
            </a:r>
          </a:p>
          <a:p>
            <a:r>
              <a:rPr lang="en-US" dirty="0" smtClean="0"/>
              <a:t>1585–1613</a:t>
            </a:r>
          </a:p>
          <a:p>
            <a:r>
              <a:rPr lang="en-US" dirty="0" smtClean="0"/>
              <a:t>Birth • Chard, Somerset, England</a:t>
            </a:r>
          </a:p>
          <a:p>
            <a:r>
              <a:rPr lang="en-US" dirty="0" smtClean="0"/>
              <a:t>Death • Wotton </a:t>
            </a:r>
            <a:r>
              <a:rPr lang="en-US" dirty="0" err="1" smtClean="0"/>
              <a:t>Courtnye</a:t>
            </a:r>
            <a:r>
              <a:rPr lang="en-US" dirty="0" smtClean="0"/>
              <a:t>, Somerset, </a:t>
            </a:r>
            <a:r>
              <a:rPr lang="en-US" dirty="0" err="1" smtClean="0"/>
              <a:t>Eng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912243" y="2292961"/>
            <a:ext cx="42757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John </a:t>
            </a:r>
            <a:r>
              <a:rPr lang="en-US" b="1" dirty="0">
                <a:solidFill>
                  <a:srgbClr val="FF0000"/>
                </a:solidFill>
              </a:rPr>
              <a:t>Strong </a:t>
            </a:r>
            <a:r>
              <a:rPr lang="en-US" b="1" dirty="0" err="1">
                <a:solidFill>
                  <a:srgbClr val="FF0000"/>
                </a:solidFill>
              </a:rPr>
              <a:t>Sr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1605–1699</a:t>
            </a:r>
          </a:p>
          <a:p>
            <a:r>
              <a:rPr lang="en-US" dirty="0" smtClean="0"/>
              <a:t>Birth </a:t>
            </a:r>
            <a:r>
              <a:rPr lang="en-US" dirty="0"/>
              <a:t>• </a:t>
            </a:r>
            <a:r>
              <a:rPr lang="en-US" dirty="0" err="1"/>
              <a:t>Taubton</a:t>
            </a:r>
            <a:r>
              <a:rPr lang="en-US" dirty="0"/>
              <a:t> or Chard, Somerset, </a:t>
            </a:r>
            <a:r>
              <a:rPr lang="en-US" dirty="0" err="1" smtClean="0"/>
              <a:t>Eng</a:t>
            </a:r>
            <a:endParaRPr lang="en-US" dirty="0"/>
          </a:p>
          <a:p>
            <a:r>
              <a:rPr lang="en-US" dirty="0"/>
              <a:t>Death </a:t>
            </a:r>
            <a:r>
              <a:rPr lang="en-US" dirty="0" smtClean="0"/>
              <a:t>• </a:t>
            </a:r>
            <a:r>
              <a:rPr lang="en-US" dirty="0"/>
              <a:t>Northampton, Hampshire </a:t>
            </a:r>
            <a:r>
              <a:rPr lang="en-US" dirty="0" err="1" smtClean="0"/>
              <a:t>Cty</a:t>
            </a:r>
            <a:r>
              <a:rPr lang="en-US" dirty="0" smtClean="0"/>
              <a:t>, </a:t>
            </a:r>
            <a:r>
              <a:rPr lang="en-US" dirty="0"/>
              <a:t>MA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12243" y="3933515"/>
            <a:ext cx="42757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John Strong Jr</a:t>
            </a:r>
          </a:p>
          <a:p>
            <a:r>
              <a:rPr lang="en-US" dirty="0"/>
              <a:t>1626–1697</a:t>
            </a:r>
          </a:p>
          <a:p>
            <a:r>
              <a:rPr lang="en-US" dirty="0"/>
              <a:t>Birth </a:t>
            </a:r>
            <a:r>
              <a:rPr lang="en-US" dirty="0" smtClean="0"/>
              <a:t>• </a:t>
            </a:r>
            <a:r>
              <a:rPr lang="en-US" dirty="0"/>
              <a:t>Keynsham or Chard, Somerset, </a:t>
            </a:r>
            <a:r>
              <a:rPr lang="en-US" dirty="0" err="1" smtClean="0"/>
              <a:t>Eng</a:t>
            </a:r>
            <a:endParaRPr lang="en-US" dirty="0"/>
          </a:p>
          <a:p>
            <a:r>
              <a:rPr lang="en-US" dirty="0"/>
              <a:t>Death </a:t>
            </a:r>
            <a:r>
              <a:rPr lang="en-US" dirty="0" smtClean="0"/>
              <a:t>• </a:t>
            </a:r>
            <a:r>
              <a:rPr lang="en-US" dirty="0"/>
              <a:t>Windsor, Hartford, </a:t>
            </a:r>
            <a:r>
              <a:rPr lang="en-US" dirty="0" smtClean="0"/>
              <a:t>CT, US</a:t>
            </a:r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4453046" y="1739696"/>
            <a:ext cx="405114" cy="5682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4403080" y="3426973"/>
            <a:ext cx="405114" cy="5682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4403080" y="5062913"/>
            <a:ext cx="405114" cy="5682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6200000">
            <a:off x="7792213" y="568652"/>
            <a:ext cx="405114" cy="5682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912243" y="5554096"/>
            <a:ext cx="4162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Josiah Strong</a:t>
            </a:r>
          </a:p>
          <a:p>
            <a:r>
              <a:rPr lang="en-US" dirty="0" smtClean="0"/>
              <a:t>1678–1759</a:t>
            </a:r>
          </a:p>
          <a:p>
            <a:r>
              <a:rPr lang="en-US" dirty="0" smtClean="0"/>
              <a:t>Birth • Windsor, Hartford, CT, USA</a:t>
            </a:r>
          </a:p>
          <a:p>
            <a:r>
              <a:rPr lang="en-US" dirty="0" smtClean="0"/>
              <a:t>Death • Colchester, New London, CT, USA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226883" y="607049"/>
            <a:ext cx="40880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/>
              <a:t>Josiah Strong Jr</a:t>
            </a:r>
          </a:p>
          <a:p>
            <a:r>
              <a:rPr lang="en-US" smtClean="0"/>
              <a:t>1709–1778</a:t>
            </a:r>
          </a:p>
          <a:p>
            <a:r>
              <a:rPr lang="en-US" smtClean="0"/>
              <a:t>Birth • Colchester, New London, CT, USA</a:t>
            </a:r>
          </a:p>
          <a:p>
            <a:r>
              <a:rPr lang="en-US" smtClean="0"/>
              <a:t>Death • Colchester, New London, CT, USA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226883" y="2285322"/>
            <a:ext cx="41015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Benjamin Strong</a:t>
            </a:r>
          </a:p>
          <a:p>
            <a:r>
              <a:rPr lang="en-US" dirty="0"/>
              <a:t>1759–1817</a:t>
            </a:r>
          </a:p>
          <a:p>
            <a:r>
              <a:rPr lang="en-US" dirty="0"/>
              <a:t>Birth </a:t>
            </a:r>
            <a:r>
              <a:rPr lang="en-US" dirty="0" smtClean="0"/>
              <a:t>• </a:t>
            </a:r>
            <a:r>
              <a:rPr lang="en-US" dirty="0"/>
              <a:t>Colchester, New London, </a:t>
            </a:r>
            <a:r>
              <a:rPr lang="en-US" dirty="0" smtClean="0"/>
              <a:t>CT, </a:t>
            </a:r>
            <a:r>
              <a:rPr lang="en-US" dirty="0"/>
              <a:t>USA</a:t>
            </a:r>
          </a:p>
          <a:p>
            <a:r>
              <a:rPr lang="en-US" dirty="0" smtClean="0"/>
              <a:t>Death </a:t>
            </a:r>
            <a:r>
              <a:rPr lang="en-US" dirty="0"/>
              <a:t>• Chatham, Middlesex, </a:t>
            </a:r>
            <a:r>
              <a:rPr lang="en-US" dirty="0" smtClean="0"/>
              <a:t>CT, </a:t>
            </a:r>
            <a:r>
              <a:rPr lang="en-US" dirty="0"/>
              <a:t>USA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226883" y="392472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Ansel (</a:t>
            </a:r>
            <a:r>
              <a:rPr lang="en-US" b="1" dirty="0" err="1">
                <a:solidFill>
                  <a:srgbClr val="FF0000"/>
                </a:solidFill>
              </a:rPr>
              <a:t>Ansyl</a:t>
            </a:r>
            <a:r>
              <a:rPr lang="en-US" b="1" dirty="0">
                <a:solidFill>
                  <a:srgbClr val="FF0000"/>
                </a:solidFill>
              </a:rPr>
              <a:t>) Strong</a:t>
            </a:r>
          </a:p>
          <a:p>
            <a:r>
              <a:rPr lang="en-US" dirty="0"/>
              <a:t>1789–1871</a:t>
            </a:r>
          </a:p>
          <a:p>
            <a:r>
              <a:rPr lang="en-US" dirty="0"/>
              <a:t>Birth </a:t>
            </a:r>
            <a:r>
              <a:rPr lang="en-US" dirty="0" smtClean="0"/>
              <a:t>• </a:t>
            </a:r>
            <a:r>
              <a:rPr lang="en-US" dirty="0"/>
              <a:t>Chatham, Middlesex, </a:t>
            </a:r>
            <a:r>
              <a:rPr lang="en-US" dirty="0" smtClean="0"/>
              <a:t>CT, USA</a:t>
            </a:r>
            <a:endParaRPr lang="en-US" dirty="0"/>
          </a:p>
          <a:p>
            <a:r>
              <a:rPr lang="en-US" dirty="0"/>
              <a:t>Death </a:t>
            </a:r>
            <a:r>
              <a:rPr lang="en-US" dirty="0" smtClean="0"/>
              <a:t>• </a:t>
            </a:r>
            <a:r>
              <a:rPr lang="en-US" dirty="0" err="1"/>
              <a:t>Otisco</a:t>
            </a:r>
            <a:r>
              <a:rPr lang="en-US" dirty="0"/>
              <a:t>, Onondaga, </a:t>
            </a:r>
            <a:r>
              <a:rPr lang="en-US" dirty="0" smtClean="0"/>
              <a:t>NY, USA</a:t>
            </a:r>
            <a:endParaRPr lang="en-US" dirty="0"/>
          </a:p>
        </p:txBody>
      </p:sp>
      <p:sp>
        <p:nvSpPr>
          <p:cNvPr id="26" name="Down Arrow 25"/>
          <p:cNvSpPr/>
          <p:nvPr/>
        </p:nvSpPr>
        <p:spPr>
          <a:xfrm>
            <a:off x="8749103" y="1724004"/>
            <a:ext cx="405114" cy="5682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8769054" y="3375613"/>
            <a:ext cx="405114" cy="5682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8749103" y="5044001"/>
            <a:ext cx="405114" cy="5682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Elbow Connector 28"/>
          <p:cNvCxnSpPr/>
          <p:nvPr/>
        </p:nvCxnSpPr>
        <p:spPr>
          <a:xfrm rot="5400000" flipH="1" flipV="1">
            <a:off x="-792128" y="2379896"/>
            <a:ext cx="5774768" cy="3125641"/>
          </a:xfrm>
          <a:prstGeom prst="bentConnector3">
            <a:avLst>
              <a:gd name="adj1" fmla="val 8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8226883" y="5564130"/>
            <a:ext cx="410154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Reuben Beecher Strong</a:t>
            </a:r>
          </a:p>
          <a:p>
            <a:r>
              <a:rPr lang="en-US" dirty="0"/>
              <a:t>1815–1889</a:t>
            </a:r>
          </a:p>
          <a:p>
            <a:r>
              <a:rPr lang="en-US" dirty="0"/>
              <a:t>Birth • Vesper, Onondaga, New York, USA</a:t>
            </a:r>
          </a:p>
          <a:p>
            <a:r>
              <a:rPr lang="en-US" dirty="0"/>
              <a:t>Death • No Greenfield, Milwaukee </a:t>
            </a:r>
            <a:r>
              <a:rPr lang="en-US" dirty="0" err="1"/>
              <a:t>Cty</a:t>
            </a:r>
            <a:r>
              <a:rPr lang="en-US" dirty="0"/>
              <a:t>, </a:t>
            </a:r>
            <a:r>
              <a:rPr lang="en-US" dirty="0" smtClean="0"/>
              <a:t>WI</a:t>
            </a:r>
            <a:endParaRPr lang="en-US" dirty="0"/>
          </a:p>
        </p:txBody>
      </p:sp>
      <p:cxnSp>
        <p:nvCxnSpPr>
          <p:cNvPr id="42" name="Elbow Connector 41"/>
          <p:cNvCxnSpPr/>
          <p:nvPr/>
        </p:nvCxnSpPr>
        <p:spPr>
          <a:xfrm rot="5400000" flipH="1" flipV="1">
            <a:off x="3308654" y="2197839"/>
            <a:ext cx="5761170" cy="3503354"/>
          </a:xfrm>
          <a:prstGeom prst="bentConnector3">
            <a:avLst>
              <a:gd name="adj1" fmla="val 401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~PP951.WAV">
            <a:hlinkClick r:id="" action="ppaction://media"/>
          </p:cNvPr>
          <p:cNvPicPr>
            <a:picLocks noRot="1" noChangeAspect="1"/>
          </p:cNvPicPr>
          <p:nvPr>
            <a:wavAudioFile r:embed="rId1" name="~PP951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7166620"/>
      </p:ext>
    </p:extLst>
  </p:cSld>
  <p:clrMapOvr>
    <a:masterClrMapping/>
  </p:clrMapOvr>
  <p:transition advTm="6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8942" y="0"/>
            <a:ext cx="2920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/>
              <a:t>9/15/1849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1" t="7155" r="6282"/>
          <a:stretch/>
        </p:blipFill>
        <p:spPr>
          <a:xfrm>
            <a:off x="4305300" y="4131657"/>
            <a:ext cx="3546296" cy="272634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6441" y="721815"/>
            <a:ext cx="12236541" cy="3477944"/>
            <a:chOff x="-6441" y="721815"/>
            <a:chExt cx="12236541" cy="34779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745" t="30530" r="3239" b="34219"/>
            <a:stretch/>
          </p:blipFill>
          <p:spPr>
            <a:xfrm>
              <a:off x="-6441" y="721815"/>
              <a:ext cx="12236541" cy="3477944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9728200" y="3200400"/>
              <a:ext cx="2044700" cy="990600"/>
            </a:xfrm>
            <a:custGeom>
              <a:avLst/>
              <a:gdLst>
                <a:gd name="connsiteX0" fmla="*/ 2044700 w 2044700"/>
                <a:gd name="connsiteY0" fmla="*/ 990600 h 990600"/>
                <a:gd name="connsiteX1" fmla="*/ 2044700 w 2044700"/>
                <a:gd name="connsiteY1" fmla="*/ 12700 h 990600"/>
                <a:gd name="connsiteX2" fmla="*/ 647700 w 2044700"/>
                <a:gd name="connsiteY2" fmla="*/ 0 h 990600"/>
                <a:gd name="connsiteX3" fmla="*/ 406400 w 2044700"/>
                <a:gd name="connsiteY3" fmla="*/ 266700 h 990600"/>
                <a:gd name="connsiteX4" fmla="*/ 0 w 2044700"/>
                <a:gd name="connsiteY4" fmla="*/ 711200 h 990600"/>
                <a:gd name="connsiteX5" fmla="*/ 292100 w 2044700"/>
                <a:gd name="connsiteY5" fmla="*/ 91440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4700" h="990600">
                  <a:moveTo>
                    <a:pt x="2044700" y="990600"/>
                  </a:moveTo>
                  <a:lnTo>
                    <a:pt x="2044700" y="12700"/>
                  </a:lnTo>
                  <a:lnTo>
                    <a:pt x="647700" y="0"/>
                  </a:lnTo>
                  <a:lnTo>
                    <a:pt x="406400" y="266700"/>
                  </a:lnTo>
                  <a:lnTo>
                    <a:pt x="0" y="711200"/>
                  </a:lnTo>
                  <a:lnTo>
                    <a:pt x="292100" y="914400"/>
                  </a:lnTo>
                </a:path>
              </a:pathLst>
            </a:custGeom>
            <a:solidFill>
              <a:srgbClr val="8A84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~PP810.WAV">
            <a:hlinkClick r:id="" action="ppaction://media"/>
          </p:cNvPr>
          <p:cNvPicPr>
            <a:picLocks noRot="1" noChangeAspect="1"/>
          </p:cNvPicPr>
          <p:nvPr>
            <a:wavAudioFile r:embed="rId1" name="~PP810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9374831"/>
      </p:ext>
    </p:extLst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36005" t="69043" r="27588" b="27232"/>
          <a:stretch/>
        </p:blipFill>
        <p:spPr>
          <a:xfrm>
            <a:off x="0" y="5604078"/>
            <a:ext cx="12192000" cy="701698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0545" y="0"/>
            <a:ext cx="12192000" cy="5604078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aco"/>
              </a:rPr>
              <a:t>North Greenfield, Wis. — There seems to be an unusual scarcity of birds here, </a:t>
            </a:r>
            <a:r>
              <a:rPr lang="en-US" altLang="en-US" sz="4000" dirty="0" err="1">
                <a:solidFill>
                  <a:srgbClr val="333333"/>
                </a:solidFill>
                <a:latin typeface="Monaco"/>
              </a:rPr>
              <a:t>t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Monaco"/>
              </a:rPr>
              <a:t>ho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aco"/>
              </a:rPr>
              <a:t> I have not been able to be out in the field much. The usual flocks of Nighthawks and Whippoorwills went thru in August. Bluebirds seem to be common. A few Bob-whites are reported now. There is a close season for a few years, and sportsmen have been "planting" them in this vicinity and out thru the state. They were practically extinct here a few years ago. </a:t>
            </a:r>
            <a:endParaRPr kumimoji="0" lang="en-US" altLang="en-US" sz="8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~PP875.WAV">
            <a:hlinkClick r:id="" action="ppaction://media"/>
          </p:cNvPr>
          <p:cNvPicPr>
            <a:picLocks noRot="1" noChangeAspect="1"/>
          </p:cNvPicPr>
          <p:nvPr>
            <a:wavAudioFile r:embed="rId1" name="~PP87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4687232"/>
      </p:ext>
    </p:extLst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42003" t="54862" r="39091" b="9907"/>
          <a:stretch/>
        </p:blipFill>
        <p:spPr>
          <a:xfrm>
            <a:off x="228409" y="1758339"/>
            <a:ext cx="3353708" cy="3515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6623" y="769442"/>
            <a:ext cx="1439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/>
              <a:t>1858</a:t>
            </a:r>
            <a:endParaRPr lang="en-US" sz="44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-116732" y="0"/>
            <a:ext cx="1239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Dividing the SW 1/4 of Section 4(Strong’s 160 Acres)</a:t>
            </a:r>
            <a:endParaRPr lang="en-US" sz="4400" b="1" u="sng" dirty="0"/>
          </a:p>
        </p:txBody>
      </p:sp>
      <p:pic>
        <p:nvPicPr>
          <p:cNvPr id="8" name="~PP1678.WAV">
            <a:hlinkClick r:id="" action="ppaction://media"/>
          </p:cNvPr>
          <p:cNvPicPr>
            <a:picLocks noRot="1" noChangeAspect="1"/>
          </p:cNvPicPr>
          <p:nvPr>
            <a:wavAudioFile r:embed="rId1" name="~PP1678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2935744"/>
      </p:ext>
    </p:extLst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42003" t="54862" r="39091" b="9907"/>
          <a:stretch/>
        </p:blipFill>
        <p:spPr>
          <a:xfrm>
            <a:off x="228409" y="1758339"/>
            <a:ext cx="3353708" cy="3515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6623" y="769442"/>
            <a:ext cx="1439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/>
              <a:t>1858</a:t>
            </a:r>
            <a:endParaRPr lang="en-US" sz="44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-116732" y="0"/>
            <a:ext cx="1239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Dividing the SW 1/4 of Section 4(Strong’s 160 Acres)</a:t>
            </a:r>
            <a:endParaRPr lang="en-US" sz="4400" b="1" u="sng" dirty="0"/>
          </a:p>
        </p:txBody>
      </p:sp>
      <p:pic>
        <p:nvPicPr>
          <p:cNvPr id="3074" name="Picture 2" descr="http://cdmprod.uits.uwm.edu/utils/ajaxhelper/?CISOROOT=agdm&amp;CISOPTR=3715&amp;action=2&amp;DMSCALE=40&amp;DMWIDTH=512&amp;DMHEIGHT=512&amp;DMX=1536&amp;DMY=0&amp;DMTEXT=&amp;DMROTATE=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060" t="58774" r="-1810" b="7403"/>
          <a:stretch/>
        </p:blipFill>
        <p:spPr bwMode="auto">
          <a:xfrm>
            <a:off x="3903338" y="1538882"/>
            <a:ext cx="4389474" cy="373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78228" y="769443"/>
            <a:ext cx="1439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/>
              <a:t>1876</a:t>
            </a:r>
            <a:endParaRPr lang="en-US" sz="4400" b="1" u="sng" dirty="0"/>
          </a:p>
        </p:txBody>
      </p:sp>
      <p:pic>
        <p:nvPicPr>
          <p:cNvPr id="8" name="~PP2531.WAV">
            <a:hlinkClick r:id="" action="ppaction://media"/>
          </p:cNvPr>
          <p:cNvPicPr>
            <a:picLocks noRot="1" noChangeAspect="1"/>
          </p:cNvPicPr>
          <p:nvPr>
            <a:wavAudioFile r:embed="rId1" name="~PP2531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2410722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427</Words>
  <Application>Microsoft Office PowerPoint</Application>
  <PresentationFormat>Custom</PresentationFormat>
  <Paragraphs>86</Paragraphs>
  <Slides>12</Slides>
  <Notes>1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6</cp:revision>
  <dcterms:created xsi:type="dcterms:W3CDTF">2016-03-11T15:16:58Z</dcterms:created>
  <dcterms:modified xsi:type="dcterms:W3CDTF">2016-03-11T15:55:00Z</dcterms:modified>
</cp:coreProperties>
</file>