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7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clrMru>
    <a:srgbClr val="E2CAAB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83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-12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449553-143A-4B24-B63B-50F02A049A05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82E806-E0A8-4A80-9812-2F3AA76497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6036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2A4C38-A81F-447A-8B26-F86B000777AC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048411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81869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5664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3370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1309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718689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349782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71110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73773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294804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67637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150235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4121C-7239-4946-BB27-1CD3D2FCD731}" type="datetimeFigureOut">
              <a:rPr lang="en-US" smtClean="0"/>
              <a:pPr/>
              <a:t>3/11/2016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ACB3FC-BAEE-4735-A293-9CB6F54A5DA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599486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.wav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Relationship Id="rId6" Type="http://schemas.openxmlformats.org/officeDocument/2006/relationships/image" Target="../media/image3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Relationship Id="rId6" Type="http://schemas.openxmlformats.org/officeDocument/2006/relationships/image" Target="../media/image18.jpe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3.pn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Relationship Id="rId1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Relationship Id="rId6" Type="http://schemas.openxmlformats.org/officeDocument/2006/relationships/image" Target="../media/image28.jpeg"/><Relationship Id="rId5" Type="http://schemas.openxmlformats.org/officeDocument/2006/relationships/image" Target="../media/image18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5.wav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../media/audio17.wav"/><Relationship Id="rId5" Type="http://schemas.openxmlformats.org/officeDocument/2006/relationships/image" Target="../media/image3.pn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4800" b="1" dirty="0" smtClean="0">
                <a:solidFill>
                  <a:srgbClr val="0070C0"/>
                </a:solidFill>
              </a:rPr>
              <a:t>14. </a:t>
            </a:r>
            <a:r>
              <a:rPr lang="en-US" sz="4800" b="1" dirty="0">
                <a:solidFill>
                  <a:srgbClr val="0070C0"/>
                </a:solidFill>
              </a:rPr>
              <a:t>The </a:t>
            </a:r>
            <a:r>
              <a:rPr lang="en-US" sz="4800" b="1" dirty="0" smtClean="0">
                <a:solidFill>
                  <a:srgbClr val="0070C0"/>
                </a:solidFill>
              </a:rPr>
              <a:t>CNW </a:t>
            </a:r>
            <a:r>
              <a:rPr lang="en-US" sz="4800" b="1" dirty="0">
                <a:solidFill>
                  <a:srgbClr val="0070C0"/>
                </a:solidFill>
              </a:rPr>
              <a:t>Railroad </a:t>
            </a:r>
            <a:r>
              <a:rPr lang="en-US" sz="4800" b="1" dirty="0" smtClean="0">
                <a:solidFill>
                  <a:srgbClr val="0070C0"/>
                </a:solidFill>
              </a:rPr>
              <a:t>Spur Track Forces </a:t>
            </a:r>
            <a:r>
              <a:rPr lang="en-US" sz="4800" b="1" dirty="0">
                <a:solidFill>
                  <a:srgbClr val="0070C0"/>
                </a:solidFill>
              </a:rPr>
              <a:t>the </a:t>
            </a:r>
            <a:r>
              <a:rPr lang="en-US" sz="4800" b="1" dirty="0" smtClean="0">
                <a:solidFill>
                  <a:srgbClr val="0070C0"/>
                </a:solidFill>
              </a:rPr>
              <a:t>Church </a:t>
            </a:r>
            <a:r>
              <a:rPr lang="en-US" sz="4800" b="1" dirty="0">
                <a:solidFill>
                  <a:srgbClr val="0070C0"/>
                </a:solidFill>
              </a:rPr>
              <a:t>to </a:t>
            </a:r>
            <a:r>
              <a:rPr lang="en-US" sz="4800" b="1" dirty="0" smtClean="0">
                <a:solidFill>
                  <a:srgbClr val="0070C0"/>
                </a:solidFill>
              </a:rPr>
              <a:t>Move </a:t>
            </a:r>
            <a:r>
              <a:rPr lang="en-US" sz="4800" b="1" dirty="0">
                <a:solidFill>
                  <a:srgbClr val="0070C0"/>
                </a:solidFill>
              </a:rPr>
              <a:t>(1886)</a:t>
            </a:r>
          </a:p>
          <a:p>
            <a:pPr algn="ctr"/>
            <a:endParaRPr lang="en-US" sz="4800" b="1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9" t="1224" r="3338" b="8700"/>
          <a:stretch/>
        </p:blipFill>
        <p:spPr>
          <a:xfrm>
            <a:off x="4239594" y="82515"/>
            <a:ext cx="3712810" cy="2722728"/>
          </a:xfrm>
          <a:prstGeom prst="rect">
            <a:avLst/>
          </a:prstGeom>
        </p:spPr>
      </p:pic>
      <p:pic>
        <p:nvPicPr>
          <p:cNvPr id="5" name="~PP3541.WAV">
            <a:hlinkClick r:id="" action="ppaction://media"/>
          </p:cNvPr>
          <p:cNvPicPr>
            <a:picLocks noRot="1" noChangeAspect="1"/>
          </p:cNvPicPr>
          <p:nvPr>
            <a:wavAudioFile r:embed="rId1" name="~PP3541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6691428"/>
      </p:ext>
    </p:extLst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94944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http://collections.lib.uwm.edu/utils/ajaxhelper/?CISOROOT=san&amp;CISOPTR=1211&amp;action=2&amp;DMSCALE=5&amp;DMWIDTH=322&amp;DMHEIGHT=382&amp;DMX=0&amp;DMY=0&amp;DMTEXT=&amp;DMROTATE=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35853" y="69686"/>
            <a:ext cx="2452651" cy="290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collections.lib.uwm.edu/utils/ajaxhelper/?CISOROOT=san&amp;CISOPTR=1225&amp;action=2&amp;DMSCALE=5&amp;DMWIDTH=382&amp;DMHEIGHT=323&amp;DMX=0&amp;DMY=0&amp;DMTEXT=&amp;DMROTATE=0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51828"/>
          <a:stretch/>
        </p:blipFill>
        <p:spPr bwMode="auto">
          <a:xfrm>
            <a:off x="4298267" y="5764270"/>
            <a:ext cx="2909666" cy="118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collections.lib.uwm.edu/utils/ajaxhelper/?CISOROOT=san&amp;CISOPTR=1221&amp;action=2&amp;DMSCALE=5&amp;DMWIDTH=323&amp;DMHEIGHT=383&amp;DMX=0&amp;DMY=0&amp;DMTEXT=&amp;DMROTATE=0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8"/>
          <a:stretch/>
        </p:blipFill>
        <p:spPr bwMode="auto">
          <a:xfrm>
            <a:off x="4828236" y="2938408"/>
            <a:ext cx="2460268" cy="2897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rot="16200000">
            <a:off x="3824967" y="2264424"/>
            <a:ext cx="31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77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Ave (84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St)</a:t>
            </a:r>
            <a:endParaRPr lang="en-US" sz="32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288504" y="3064607"/>
            <a:ext cx="435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Summit Ave (Lapham St)</a:t>
            </a:r>
            <a:endParaRPr lang="en-US" sz="3200" b="1" dirty="0"/>
          </a:p>
        </p:txBody>
      </p:sp>
      <p:sp>
        <p:nvSpPr>
          <p:cNvPr id="15" name="TextBox 14"/>
          <p:cNvSpPr txBox="1"/>
          <p:nvPr/>
        </p:nvSpPr>
        <p:spPr>
          <a:xfrm rot="20642338">
            <a:off x="7160376" y="4783426"/>
            <a:ext cx="2524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National Ave</a:t>
            </a:r>
            <a:endParaRPr lang="en-US" sz="32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288504" y="-101111"/>
            <a:ext cx="2685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Greenfield Ave</a:t>
            </a:r>
            <a:endParaRPr lang="en-US" sz="3200" b="1" dirty="0"/>
          </a:p>
        </p:txBody>
      </p:sp>
      <p:sp>
        <p:nvSpPr>
          <p:cNvPr id="17" name="TextBox 16"/>
          <p:cNvSpPr txBox="1"/>
          <p:nvPr/>
        </p:nvSpPr>
        <p:spPr>
          <a:xfrm rot="16200000">
            <a:off x="4647325" y="2264423"/>
            <a:ext cx="31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76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Ave (83</a:t>
            </a:r>
            <a:r>
              <a:rPr lang="en-US" sz="3200" b="1" baseline="30000" dirty="0" smtClean="0"/>
              <a:t>th</a:t>
            </a:r>
            <a:r>
              <a:rPr lang="en-US" sz="3200" b="1" dirty="0" smtClean="0"/>
              <a:t> St)</a:t>
            </a:r>
            <a:endParaRPr lang="en-US" sz="3200" b="1" dirty="0"/>
          </a:p>
        </p:txBody>
      </p:sp>
      <p:sp>
        <p:nvSpPr>
          <p:cNvPr id="6" name="Freeform 5"/>
          <p:cNvSpPr/>
          <p:nvPr/>
        </p:nvSpPr>
        <p:spPr>
          <a:xfrm>
            <a:off x="5741377" y="237392"/>
            <a:ext cx="114300" cy="2725616"/>
          </a:xfrm>
          <a:custGeom>
            <a:avLst/>
            <a:gdLst>
              <a:gd name="connsiteX0" fmla="*/ 114300 w 114300"/>
              <a:gd name="connsiteY0" fmla="*/ 0 h 2725616"/>
              <a:gd name="connsiteX1" fmla="*/ 79131 w 114300"/>
              <a:gd name="connsiteY1" fmla="*/ 2316773 h 2725616"/>
              <a:gd name="connsiteX2" fmla="*/ 48358 w 114300"/>
              <a:gd name="connsiteY2" fmla="*/ 2725616 h 2725616"/>
              <a:gd name="connsiteX3" fmla="*/ 0 w 114300"/>
              <a:gd name="connsiteY3" fmla="*/ 2351943 h 2725616"/>
              <a:gd name="connsiteX4" fmla="*/ 8792 w 114300"/>
              <a:gd name="connsiteY4" fmla="*/ 1081454 h 27256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4300" h="2725616">
                <a:moveTo>
                  <a:pt x="114300" y="0"/>
                </a:moveTo>
                <a:lnTo>
                  <a:pt x="79131" y="2316773"/>
                </a:lnTo>
                <a:lnTo>
                  <a:pt x="48358" y="2725616"/>
                </a:lnTo>
                <a:lnTo>
                  <a:pt x="0" y="2351943"/>
                </a:lnTo>
                <a:cubicBezTo>
                  <a:pt x="2931" y="1928447"/>
                  <a:pt x="5861" y="1504950"/>
                  <a:pt x="8792" y="1081454"/>
                </a:cubicBez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447395" y="4974930"/>
            <a:ext cx="1964130" cy="1964130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5785338" y="2817935"/>
            <a:ext cx="1147397" cy="2967403"/>
          </a:xfrm>
          <a:custGeom>
            <a:avLst/>
            <a:gdLst>
              <a:gd name="connsiteX0" fmla="*/ 0 w 1147397"/>
              <a:gd name="connsiteY0" fmla="*/ 0 h 2967403"/>
              <a:gd name="connsiteX1" fmla="*/ 21981 w 1147397"/>
              <a:gd name="connsiteY1" fmla="*/ 1833196 h 2967403"/>
              <a:gd name="connsiteX2" fmla="*/ 21981 w 1147397"/>
              <a:gd name="connsiteY2" fmla="*/ 1960684 h 2967403"/>
              <a:gd name="connsiteX3" fmla="*/ 39566 w 1147397"/>
              <a:gd name="connsiteY3" fmla="*/ 2101361 h 2967403"/>
              <a:gd name="connsiteX4" fmla="*/ 65943 w 1147397"/>
              <a:gd name="connsiteY4" fmla="*/ 2206869 h 2967403"/>
              <a:gd name="connsiteX5" fmla="*/ 118697 w 1147397"/>
              <a:gd name="connsiteY5" fmla="*/ 2343150 h 2967403"/>
              <a:gd name="connsiteX6" fmla="*/ 211016 w 1147397"/>
              <a:gd name="connsiteY6" fmla="*/ 2488223 h 2967403"/>
              <a:gd name="connsiteX7" fmla="*/ 338504 w 1147397"/>
              <a:gd name="connsiteY7" fmla="*/ 2637692 h 2967403"/>
              <a:gd name="connsiteX8" fmla="*/ 536331 w 1147397"/>
              <a:gd name="connsiteY8" fmla="*/ 2782765 h 2967403"/>
              <a:gd name="connsiteX9" fmla="*/ 725366 w 1147397"/>
              <a:gd name="connsiteY9" fmla="*/ 2866292 h 2967403"/>
              <a:gd name="connsiteX10" fmla="*/ 901212 w 1147397"/>
              <a:gd name="connsiteY10" fmla="*/ 2927838 h 2967403"/>
              <a:gd name="connsiteX11" fmla="*/ 1147397 w 1147397"/>
              <a:gd name="connsiteY11" fmla="*/ 2967403 h 2967403"/>
              <a:gd name="connsiteX12" fmla="*/ 1143000 w 1147397"/>
              <a:gd name="connsiteY12" fmla="*/ 2958611 h 2967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7397" h="2967403">
                <a:moveTo>
                  <a:pt x="0" y="0"/>
                </a:moveTo>
                <a:lnTo>
                  <a:pt x="21981" y="1833196"/>
                </a:lnTo>
                <a:lnTo>
                  <a:pt x="21981" y="1960684"/>
                </a:lnTo>
                <a:lnTo>
                  <a:pt x="39566" y="2101361"/>
                </a:lnTo>
                <a:lnTo>
                  <a:pt x="65943" y="2206869"/>
                </a:lnTo>
                <a:lnTo>
                  <a:pt x="118697" y="2343150"/>
                </a:lnTo>
                <a:lnTo>
                  <a:pt x="211016" y="2488223"/>
                </a:lnTo>
                <a:lnTo>
                  <a:pt x="338504" y="2637692"/>
                </a:lnTo>
                <a:lnTo>
                  <a:pt x="536331" y="2782765"/>
                </a:lnTo>
                <a:lnTo>
                  <a:pt x="725366" y="2866292"/>
                </a:lnTo>
                <a:lnTo>
                  <a:pt x="901212" y="2927838"/>
                </a:lnTo>
                <a:lnTo>
                  <a:pt x="1147397" y="2967403"/>
                </a:lnTo>
                <a:lnTo>
                  <a:pt x="1143000" y="2958611"/>
                </a:lnTo>
              </a:path>
            </a:pathLst>
          </a:custGeom>
          <a:noFill/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4311994" y="5790227"/>
            <a:ext cx="2956463" cy="8764"/>
          </a:xfrm>
          <a:custGeom>
            <a:avLst/>
            <a:gdLst>
              <a:gd name="connsiteX0" fmla="*/ 2971070 w 2971070"/>
              <a:gd name="connsiteY0" fmla="*/ 0 h 23371"/>
              <a:gd name="connsiteX1" fmla="*/ 0 w 2971070"/>
              <a:gd name="connsiteY1" fmla="*/ 23371 h 23371"/>
              <a:gd name="connsiteX2" fmla="*/ 0 w 2971070"/>
              <a:gd name="connsiteY2" fmla="*/ 23371 h 23371"/>
              <a:gd name="connsiteX0" fmla="*/ 2956463 w 2956463"/>
              <a:gd name="connsiteY0" fmla="*/ 0 h 8764"/>
              <a:gd name="connsiteX1" fmla="*/ 0 w 2956463"/>
              <a:gd name="connsiteY1" fmla="*/ 8764 h 8764"/>
              <a:gd name="connsiteX2" fmla="*/ 0 w 2956463"/>
              <a:gd name="connsiteY2" fmla="*/ 8764 h 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56463" h="8764">
                <a:moveTo>
                  <a:pt x="2956463" y="0"/>
                </a:moveTo>
                <a:lnTo>
                  <a:pt x="0" y="8764"/>
                </a:lnTo>
                <a:lnTo>
                  <a:pt x="0" y="8764"/>
                </a:lnTo>
              </a:path>
            </a:pathLst>
          </a:cu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7268457" y="1229420"/>
            <a:ext cx="4356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Elm St (Orchard St)</a:t>
            </a:r>
            <a:endParaRPr lang="en-US" sz="320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356188" y="4028636"/>
            <a:ext cx="45546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Cornwall Ave (Mitchell St)</a:t>
            </a:r>
            <a:endParaRPr lang="en-US" sz="3200" b="1" dirty="0"/>
          </a:p>
        </p:txBody>
      </p:sp>
      <p:sp>
        <p:nvSpPr>
          <p:cNvPr id="9" name="Rectangle 8"/>
          <p:cNvSpPr/>
          <p:nvPr/>
        </p:nvSpPr>
        <p:spPr>
          <a:xfrm>
            <a:off x="6058370" y="5413149"/>
            <a:ext cx="90311" cy="165817"/>
          </a:xfrm>
          <a:prstGeom prst="rect">
            <a:avLst/>
          </a:prstGeom>
          <a:solidFill>
            <a:srgbClr val="FB35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7251894" y="5471882"/>
            <a:ext cx="18813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C&amp;NW RR</a:t>
            </a:r>
            <a:endParaRPr lang="en-US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8700" y="-66672"/>
            <a:ext cx="5706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rgbClr val="FF0000"/>
                </a:solidFill>
              </a:rPr>
              <a:t>Rail Siding Forces Move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p:sp>
        <p:nvSpPr>
          <p:cNvPr id="11" name="Oval 10"/>
          <p:cNvSpPr/>
          <p:nvPr/>
        </p:nvSpPr>
        <p:spPr>
          <a:xfrm>
            <a:off x="-1738489" y="2087881"/>
            <a:ext cx="45719" cy="457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1303008" y="5769796"/>
            <a:ext cx="3258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FF00"/>
                </a:solidFill>
              </a:rPr>
              <a:t>North Greenfield</a:t>
            </a:r>
            <a:endParaRPr lang="en-US" sz="3200" b="1" dirty="0">
              <a:solidFill>
                <a:srgbClr val="FFFF00"/>
              </a:solidFill>
            </a:endParaRPr>
          </a:p>
        </p:txBody>
      </p:sp>
      <p:pic>
        <p:nvPicPr>
          <p:cNvPr id="25" name="~PP749.WAV">
            <a:hlinkClick r:id="" action="ppaction://media"/>
          </p:cNvPr>
          <p:cNvPicPr>
            <a:picLocks noRot="1" noChangeAspect="1"/>
          </p:cNvPicPr>
          <p:nvPr>
            <a:wavAudioFile r:embed="rId1" name="~PP749.WAV"/>
          </p:nvPr>
        </p:nvPicPr>
        <p:blipFill>
          <a:blip r:embed="rId6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6990612"/>
      </p:ext>
    </p:extLst>
  </p:cSld>
  <p:clrMapOvr>
    <a:masterClrMapping/>
  </p:clrMapOvr>
  <p:transition advTm="4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12192000" cy="684933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23534" y="-31472"/>
            <a:ext cx="11868466" cy="6990319"/>
            <a:chOff x="-3695277" y="-1594884"/>
            <a:chExt cx="14561752" cy="8576616"/>
          </a:xfrm>
        </p:grpSpPr>
        <p:pic>
          <p:nvPicPr>
            <p:cNvPr id="6148" name="Picture 4" descr="http://collections.lib.uwm.edu/utils/ajaxhelper/?CISOROOT=san&amp;CISOPTR=1225&amp;action=2&amp;DMSCALE=15&amp;DMWIDTH=512&amp;DMHEIGHT=459&amp;DMX=0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41860" b="34777"/>
            <a:stretch/>
          </p:blipFill>
          <p:spPr bwMode="auto">
            <a:xfrm>
              <a:off x="2041450" y="4006481"/>
              <a:ext cx="2835349" cy="28515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http://collections.lib.uwm.edu/utils/ajaxhelper/?CISOROOT=san&amp;CISOPTR=1225&amp;action=2&amp;DMSCALE=15&amp;DMWIDTH=512&amp;DMHEIGHT=459&amp;DMX=512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35020"/>
            <a:stretch/>
          </p:blipFill>
          <p:spPr bwMode="auto">
            <a:xfrm>
              <a:off x="4876800" y="4006481"/>
              <a:ext cx="4876800" cy="2840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http://collections.lib.uwm.edu/utils/ajaxhelper/?CISOROOT=san&amp;CISOPTR=1225&amp;action=2&amp;DMSCALE=15&amp;DMWIDTH=122&amp;DMHEIGHT=459&amp;DMX=1024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5147" b="35021"/>
            <a:stretch/>
          </p:blipFill>
          <p:spPr bwMode="auto">
            <a:xfrm>
              <a:off x="9753600" y="4006482"/>
              <a:ext cx="1102242" cy="28408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4" name="Picture 10" descr="http://collections.lib.uwm.edu/utils/ajaxhelper/?CISOROOT=san&amp;CISOPTR=1221&amp;action=2&amp;DMSCALE=15&amp;DMWIDTH=512&amp;DMHEIGHT=126&amp;DMX=0&amp;DMY=1024&amp;DMTEXT=&amp;DMROTATE=0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42" t="1" r="1" b="14286"/>
            <a:stretch/>
          </p:blipFill>
          <p:spPr bwMode="auto">
            <a:xfrm>
              <a:off x="2041450" y="3086099"/>
              <a:ext cx="4777195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6" name="Picture 12" descr="http://collections.lib.uwm.edu/utils/ajaxhelper/?CISOROOT=san&amp;CISOPTR=1221&amp;action=2&amp;DMSCALE=15&amp;DMWIDTH=512&amp;DMHEIGHT=512&amp;DMX=0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60" t="4451" r="1"/>
            <a:stretch/>
          </p:blipFill>
          <p:spPr bwMode="auto">
            <a:xfrm>
              <a:off x="2052084" y="-1584251"/>
              <a:ext cx="4766562" cy="46597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8" name="Picture 14" descr="http://collections.lib.uwm.edu/utils/ajaxhelper/?CISOROOT=san&amp;CISOPTR=1221&amp;action=2&amp;DMSCALE=15&amp;DMWIDTH=457&amp;DMHEIGHT=512&amp;DMX=512&amp;DMY=512&amp;DMTEXT=&amp;DMROTATE=0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4451" r="7009"/>
            <a:stretch/>
          </p:blipFill>
          <p:spPr bwMode="auto">
            <a:xfrm>
              <a:off x="6818647" y="-1594884"/>
              <a:ext cx="4047828" cy="46597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60" name="Picture 16" descr="http://collections.lib.uwm.edu/utils/ajaxhelper/?CISOROOT=san&amp;CISOPTR=1221&amp;action=2&amp;DMSCALE=15&amp;DMWIDTH=457&amp;DMHEIGHT=126&amp;DMX=512&amp;DMY=1024&amp;DMTEXT=&amp;DMROTATE=0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7009" b="14286"/>
            <a:stretch/>
          </p:blipFill>
          <p:spPr bwMode="auto">
            <a:xfrm>
              <a:off x="6818647" y="3075467"/>
              <a:ext cx="4047828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-3695277" y="6339779"/>
              <a:ext cx="6503194" cy="6419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smtClean="0"/>
                <a:t>1910 map of 1886 move</a:t>
              </a:r>
              <a:endParaRPr lang="en-US" sz="2800" b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749" y="1994586"/>
            <a:ext cx="4720412" cy="2053447"/>
            <a:chOff x="0" y="1919234"/>
            <a:chExt cx="10063423" cy="4377733"/>
          </a:xfrm>
        </p:grpSpPr>
        <p:pic>
          <p:nvPicPr>
            <p:cNvPr id="15" name="Picture 2" descr="http://collections.lib.uwm.edu/utils/ajaxhelper/?CISOROOT=san&amp;CISOPTR=1221&amp;action=2&amp;DMSCALE=150&amp;DMWIDTH=512&amp;DMHEIGHT=512&amp;DMX=1024&amp;DMY=5632&amp;DMTEXT=793&amp;DMROTATE=0"/>
            <p:cNvPicPr>
              <a:picLocks noChangeAspect="1" noChangeArrowheads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5927"/>
            <a:stretch/>
          </p:blipFill>
          <p:spPr bwMode="auto">
            <a:xfrm>
              <a:off x="984019" y="1919234"/>
              <a:ext cx="4876800" cy="21493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1" cstate="print"/>
            <a:srcRect l="79822" t="56339"/>
            <a:stretch/>
          </p:blipFill>
          <p:spPr>
            <a:xfrm>
              <a:off x="0" y="1929283"/>
              <a:ext cx="984019" cy="212927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12" cstate="print"/>
            <a:srcRect r="13498" b="54101"/>
            <a:stretch/>
          </p:blipFill>
          <p:spPr>
            <a:xfrm>
              <a:off x="5844908" y="4058561"/>
              <a:ext cx="4218515" cy="223840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13" cstate="print"/>
            <a:srcRect l="86121" b="53826"/>
            <a:stretch/>
          </p:blipFill>
          <p:spPr>
            <a:xfrm>
              <a:off x="5168083" y="4045163"/>
              <a:ext cx="676825" cy="2251804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14" cstate="print"/>
            <a:srcRect t="73231" r="31559"/>
            <a:stretch/>
          </p:blipFill>
          <p:spPr>
            <a:xfrm>
              <a:off x="5844908" y="2763161"/>
              <a:ext cx="3337729" cy="1305448"/>
            </a:xfrm>
            <a:prstGeom prst="rect">
              <a:avLst/>
            </a:prstGeom>
          </p:spPr>
        </p:pic>
      </p:grpSp>
      <p:cxnSp>
        <p:nvCxnSpPr>
          <p:cNvPr id="5" name="Straight Arrow Connector 4"/>
          <p:cNvCxnSpPr>
            <a:stCxn id="29" idx="0"/>
          </p:cNvCxnSpPr>
          <p:nvPr/>
        </p:nvCxnSpPr>
        <p:spPr>
          <a:xfrm flipV="1">
            <a:off x="2483363" y="857379"/>
            <a:ext cx="3080969" cy="1003142"/>
          </a:xfrm>
          <a:prstGeom prst="straightConnector1">
            <a:avLst/>
          </a:prstGeom>
          <a:ln w="76200">
            <a:solidFill>
              <a:srgbClr val="0070C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 flipV="1">
            <a:off x="6664419" y="848713"/>
            <a:ext cx="18894" cy="3552665"/>
          </a:xfrm>
          <a:prstGeom prst="straightConnector1">
            <a:avLst/>
          </a:prstGeom>
          <a:ln w="76200">
            <a:solidFill>
              <a:srgbClr val="00B05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405191" y="661239"/>
            <a:ext cx="372412" cy="155921"/>
          </a:xfrm>
          <a:prstGeom prst="straightConnector1">
            <a:avLst/>
          </a:prstGeom>
          <a:ln w="76200">
            <a:solidFill>
              <a:srgbClr val="00B05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 flipV="1">
            <a:off x="6777455" y="4401378"/>
            <a:ext cx="1825771" cy="23138"/>
          </a:xfrm>
          <a:prstGeom prst="straightConnector1">
            <a:avLst/>
          </a:prstGeom>
          <a:ln w="76200">
            <a:solidFill>
              <a:srgbClr val="00B05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 rot="16200000">
            <a:off x="4752137" y="4813930"/>
            <a:ext cx="367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77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 (84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 St)</a:t>
            </a:r>
            <a:endParaRPr lang="en-US" sz="2400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3122015" y="13617"/>
            <a:ext cx="367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Cornwall Ave (Mitchell St)</a:t>
            </a:r>
            <a:endParaRPr lang="en-US" sz="2400" b="1" dirty="0"/>
          </a:p>
        </p:txBody>
      </p:sp>
      <p:sp>
        <p:nvSpPr>
          <p:cNvPr id="32" name="TextBox 31"/>
          <p:cNvSpPr txBox="1"/>
          <p:nvPr/>
        </p:nvSpPr>
        <p:spPr>
          <a:xfrm rot="20467103">
            <a:off x="7741900" y="4285724"/>
            <a:ext cx="2355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National Avenue</a:t>
            </a:r>
            <a:endParaRPr lang="en-US" sz="2400" b="1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8603226" y="4027480"/>
            <a:ext cx="316209" cy="397036"/>
          </a:xfrm>
          <a:prstGeom prst="straightConnector1">
            <a:avLst/>
          </a:prstGeom>
          <a:ln w="76200">
            <a:solidFill>
              <a:srgbClr val="00B050"/>
            </a:solidFill>
            <a:headEnd type="none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658906" y="3683471"/>
            <a:ext cx="293527" cy="401940"/>
          </a:xfrm>
          <a:prstGeom prst="rect">
            <a:avLst/>
          </a:prstGeom>
          <a:solidFill>
            <a:srgbClr val="FB35D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2513" y="-94428"/>
            <a:ext cx="3268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rgbClr val="FF0000"/>
                </a:solidFill>
              </a:rPr>
              <a:t>“The Move”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623923" y="401053"/>
            <a:ext cx="850228" cy="44766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61650" y="1860521"/>
            <a:ext cx="4843425" cy="2247333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~PP2899.WAV">
            <a:hlinkClick r:id="" action="ppaction://media"/>
          </p:cNvPr>
          <p:cNvPicPr>
            <a:picLocks noRot="1" noChangeAspect="1"/>
          </p:cNvPicPr>
          <p:nvPr>
            <a:wavAudioFile r:embed="rId1" name="~PP2899.WAV"/>
          </p:nvPr>
        </p:nvPicPr>
        <p:blipFill>
          <a:blip r:embed="rId1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3853666"/>
      </p:ext>
    </p:extLst>
  </p:cSld>
  <p:clrMapOvr>
    <a:masterClrMapping/>
  </p:clrMapOvr>
  <p:transition advTm="1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C6E2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-118533" y="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/>
              <a:t>Pastors of Greenfield Baptist Church</a:t>
            </a:r>
            <a:endParaRPr lang="en-US" sz="4000" b="1" u="sng" dirty="0"/>
          </a:p>
        </p:txBody>
      </p:sp>
      <p:sp>
        <p:nvSpPr>
          <p:cNvPr id="4" name="TextBox 3"/>
          <p:cNvSpPr txBox="1"/>
          <p:nvPr/>
        </p:nvSpPr>
        <p:spPr>
          <a:xfrm>
            <a:off x="2606040" y="707886"/>
            <a:ext cx="836676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Rev </a:t>
            </a:r>
            <a:r>
              <a:rPr lang="en-US" sz="4000" dirty="0"/>
              <a:t>W </a:t>
            </a:r>
            <a:r>
              <a:rPr lang="en-US" sz="4000" dirty="0" smtClean="0"/>
              <a:t>Fenton</a:t>
            </a:r>
          </a:p>
          <a:p>
            <a:r>
              <a:rPr lang="en-US" sz="4000" dirty="0" smtClean="0"/>
              <a:t>Rev Caldwell			1873-1891</a:t>
            </a:r>
            <a:endParaRPr lang="en-US" sz="4000" dirty="0"/>
          </a:p>
          <a:p>
            <a:r>
              <a:rPr lang="en-US" sz="4000" dirty="0" smtClean="0"/>
              <a:t>Rev E. O. Smith		(supplies)</a:t>
            </a:r>
          </a:p>
          <a:p>
            <a:r>
              <a:rPr lang="en-US" sz="4000" dirty="0" smtClean="0"/>
              <a:t>Rev D. W. </a:t>
            </a:r>
            <a:r>
              <a:rPr lang="en-US" sz="4000" dirty="0" err="1" smtClean="0"/>
              <a:t>Hulburt</a:t>
            </a:r>
            <a:endParaRPr lang="en-US" sz="4000" dirty="0" smtClean="0"/>
          </a:p>
          <a:p>
            <a:r>
              <a:rPr lang="en-US" sz="4000" b="1" dirty="0" smtClean="0"/>
              <a:t>Rev H. E. Hoare		1891-1892</a:t>
            </a:r>
          </a:p>
          <a:p>
            <a:r>
              <a:rPr lang="en-US" sz="4000" b="1" dirty="0" smtClean="0"/>
              <a:t>Rev	G. H. Ferris		1892-1892</a:t>
            </a:r>
          </a:p>
          <a:p>
            <a:r>
              <a:rPr lang="en-US" sz="4000" b="1" dirty="0" smtClean="0"/>
              <a:t>Rev	D. W. Hulbert	1892-1896</a:t>
            </a:r>
          </a:p>
          <a:p>
            <a:r>
              <a:rPr lang="en-US" sz="4000" b="1" dirty="0" smtClean="0"/>
              <a:t>Rev C. B. Williams	1896-1897</a:t>
            </a:r>
          </a:p>
          <a:p>
            <a:r>
              <a:rPr lang="en-US" sz="4000" b="1" dirty="0" smtClean="0"/>
              <a:t>Rev A. Goodwin		1897-1899</a:t>
            </a:r>
          </a:p>
          <a:p>
            <a:r>
              <a:rPr lang="en-US" sz="4000" b="1" dirty="0" smtClean="0"/>
              <a:t>Rev James Blake		1899-1904</a:t>
            </a:r>
          </a:p>
        </p:txBody>
      </p:sp>
      <p:sp>
        <p:nvSpPr>
          <p:cNvPr id="8" name="Rectangle 7"/>
          <p:cNvSpPr/>
          <p:nvPr/>
        </p:nvSpPr>
        <p:spPr>
          <a:xfrm>
            <a:off x="6513505" y="280911"/>
            <a:ext cx="736088" cy="3154710"/>
          </a:xfrm>
          <a:prstGeom prst="rect">
            <a:avLst/>
          </a:prstGeom>
          <a:noFill/>
          <a:ln>
            <a:solidFill>
              <a:schemeClr val="bg2">
                <a:lumMod val="50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9900" b="0" cap="none" spc="0" dirty="0" smtClean="0">
                <a:ln w="0"/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}</a:t>
            </a:r>
            <a:endParaRPr lang="en-US" sz="19900" b="0" cap="none" spc="0" dirty="0">
              <a:ln w="0"/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9" name="~PP3389.WAV">
            <a:hlinkClick r:id="" action="ppaction://media"/>
          </p:cNvPr>
          <p:cNvPicPr>
            <a:picLocks noRot="1" noChangeAspect="1"/>
          </p:cNvPicPr>
          <p:nvPr>
            <a:wavAudioFile r:embed="rId1" name="~PP3389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723905"/>
      </p:ext>
    </p:extLst>
  </p:cSld>
  <p:clrMapOvr>
    <a:masterClrMapping/>
  </p:clrMapOvr>
  <p:transition advTm="2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2995448" cy="6858000"/>
          </a:xfrm>
          <a:prstGeom prst="rect">
            <a:avLst/>
          </a:prstGeom>
          <a:solidFill>
            <a:srgbClr val="DAF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49" t="5455" r="7727" b="15959"/>
          <a:stretch/>
        </p:blipFill>
        <p:spPr>
          <a:xfrm>
            <a:off x="2019594" y="0"/>
            <a:ext cx="101724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272" y="0"/>
            <a:ext cx="5706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rgbClr val="FF0000"/>
                </a:solidFill>
              </a:rPr>
              <a:t>The Church about 1910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p:pic>
        <p:nvPicPr>
          <p:cNvPr id="6" name="~PP101.WAV">
            <a:hlinkClick r:id="" action="ppaction://media"/>
          </p:cNvPr>
          <p:cNvPicPr>
            <a:picLocks noRot="1" noChangeAspect="1"/>
          </p:cNvPicPr>
          <p:nvPr>
            <a:wavAudioFile r:embed="rId1" name="~PP101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3155273"/>
      </p:ext>
    </p:extLst>
  </p:cSld>
  <p:clrMapOvr>
    <a:masterClrMapping/>
  </p:clrMapOvr>
  <p:transition advTm="3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"/>
            <a:ext cx="5526593" cy="6882146"/>
            <a:chOff x="0" y="785027"/>
            <a:chExt cx="4876800" cy="6072973"/>
          </a:xfrm>
        </p:grpSpPr>
        <p:pic>
          <p:nvPicPr>
            <p:cNvPr id="2050" name="Picture 2" descr="http://collections.lib.uwm.edu/utils/ajaxhelper/?CISOROOT=san&amp;CISOPTR=1221&amp;action=2&amp;DMSCALE=15&amp;DMWIDTH=512&amp;DMHEIGHT=512&amp;DMX=0&amp;DMY=512&amp;DMTEXT=sanborn%201910%20793&amp;DMROTATE=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85027"/>
              <a:ext cx="4872822" cy="48728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http://collections.lib.uwm.edu/utils/ajaxhelper/?CISOROOT=san&amp;CISOPTR=1221&amp;action=2&amp;DMSCALE=15&amp;DMWIDTH=512&amp;DMHEIGHT=126&amp;DMX=0&amp;DMY=1024&amp;DMTEXT=sanborn%201910%20793&amp;DMROTATE=0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5657850"/>
              <a:ext cx="4876800" cy="1200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Oval 2"/>
          <p:cNvSpPr/>
          <p:nvPr/>
        </p:nvSpPr>
        <p:spPr>
          <a:xfrm>
            <a:off x="733531" y="733531"/>
            <a:ext cx="1597688" cy="7335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1182414" y="1769655"/>
            <a:ext cx="882870" cy="73353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84" r="11528"/>
          <a:stretch/>
        </p:blipFill>
        <p:spPr>
          <a:xfrm>
            <a:off x="5435600" y="1"/>
            <a:ext cx="6756400" cy="6858000"/>
          </a:xfrm>
          <a:prstGeom prst="rect">
            <a:avLst/>
          </a:prstGeom>
        </p:spPr>
      </p:pic>
      <p:cxnSp>
        <p:nvCxnSpPr>
          <p:cNvPr id="5" name="Straight Arrow Connector 4"/>
          <p:cNvCxnSpPr>
            <a:endCxn id="7" idx="6"/>
          </p:cNvCxnSpPr>
          <p:nvPr/>
        </p:nvCxnSpPr>
        <p:spPr>
          <a:xfrm flipH="1">
            <a:off x="2065284" y="2136420"/>
            <a:ext cx="3370316" cy="0"/>
          </a:xfrm>
          <a:prstGeom prst="straightConnector1">
            <a:avLst/>
          </a:prstGeom>
          <a:ln w="127000">
            <a:solidFill>
              <a:srgbClr val="00B05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 rot="16200000">
            <a:off x="602210" y="3794612"/>
            <a:ext cx="367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77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Avenue (84</a:t>
            </a:r>
            <a:r>
              <a:rPr lang="en-US" sz="2400" b="1" baseline="30000" dirty="0" smtClean="0"/>
              <a:t>th</a:t>
            </a:r>
            <a:r>
              <a:rPr lang="en-US" sz="2400" b="1" dirty="0" smtClean="0"/>
              <a:t>  Street)</a:t>
            </a:r>
            <a:endParaRPr lang="en-US" sz="2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1302199" y="-124516"/>
            <a:ext cx="57066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>
                <a:solidFill>
                  <a:srgbClr val="FF0000"/>
                </a:solidFill>
              </a:rPr>
              <a:t>Parsonage</a:t>
            </a:r>
            <a:endParaRPr lang="en-US" sz="4400" b="1" u="sng" dirty="0">
              <a:solidFill>
                <a:srgbClr val="FF0000"/>
              </a:solidFill>
            </a:endParaRPr>
          </a:p>
        </p:txBody>
      </p:sp>
      <p:pic>
        <p:nvPicPr>
          <p:cNvPr id="14" name="~PP2284.WAV">
            <a:hlinkClick r:id="" action="ppaction://media"/>
          </p:cNvPr>
          <p:cNvPicPr>
            <a:picLocks noRot="1" noChangeAspect="1"/>
          </p:cNvPicPr>
          <p:nvPr>
            <a:wavAudioFile r:embed="rId1" name="~PP2284.WAV"/>
          </p:nvPr>
        </p:nvPicPr>
        <p:blipFill>
          <a:blip r:embed="rId7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2213676"/>
      </p:ext>
    </p:extLst>
  </p:cSld>
  <p:clrMapOvr>
    <a:masterClrMapping/>
  </p:clrMapOvr>
  <p:transition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/>
          <a:srcRect l="14495" t="4452" r="14072" b="14593"/>
          <a:stretch/>
        </p:blipFill>
        <p:spPr>
          <a:xfrm>
            <a:off x="705852" y="0"/>
            <a:ext cx="10780296" cy="6872253"/>
          </a:xfrm>
          <a:prstGeom prst="rect">
            <a:avLst/>
          </a:prstGeom>
        </p:spPr>
      </p:pic>
      <p:pic>
        <p:nvPicPr>
          <p:cNvPr id="5" name="~PP1264.WAV">
            <a:hlinkClick r:id="" action="ppaction://media"/>
          </p:cNvPr>
          <p:cNvPicPr>
            <a:picLocks noRot="1" noChangeAspect="1"/>
          </p:cNvPicPr>
          <p:nvPr>
            <a:wavAudioFile r:embed="rId1" name="~PP1264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6886248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061" t="9242" r="15435" b="9761"/>
          <a:stretch/>
        </p:blipFill>
        <p:spPr>
          <a:xfrm>
            <a:off x="0" y="0"/>
            <a:ext cx="122682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530059">
            <a:off x="4478530" y="5516880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Church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 rot="1680140">
            <a:off x="723900" y="3706445"/>
            <a:ext cx="2217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</a:rPr>
              <a:t>Parsonage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805254">
            <a:off x="2163151" y="5148472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84</a:t>
            </a:r>
            <a:r>
              <a:rPr lang="en-US" sz="3600" b="1" baseline="30000" dirty="0" smtClean="0"/>
              <a:t>th</a:t>
            </a:r>
            <a:r>
              <a:rPr lang="en-US" sz="3600" b="1" dirty="0" smtClean="0"/>
              <a:t> St</a:t>
            </a:r>
            <a:endParaRPr lang="en-US" sz="3600" b="1" dirty="0"/>
          </a:p>
        </p:txBody>
      </p:sp>
      <p:sp>
        <p:nvSpPr>
          <p:cNvPr id="8" name="TextBox 7"/>
          <p:cNvSpPr txBox="1"/>
          <p:nvPr/>
        </p:nvSpPr>
        <p:spPr>
          <a:xfrm rot="18040906">
            <a:off x="8064659" y="5018411"/>
            <a:ext cx="2278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/>
              <a:t>Mitchell St</a:t>
            </a:r>
            <a:endParaRPr lang="en-US" sz="3600" b="1" dirty="0"/>
          </a:p>
        </p:txBody>
      </p:sp>
      <p:sp>
        <p:nvSpPr>
          <p:cNvPr id="9" name="Up Arrow 8"/>
          <p:cNvSpPr/>
          <p:nvPr/>
        </p:nvSpPr>
        <p:spPr>
          <a:xfrm rot="1901189">
            <a:off x="2283418" y="2888450"/>
            <a:ext cx="1005840" cy="670560"/>
          </a:xfrm>
          <a:prstGeom prst="up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Up Arrow 9"/>
          <p:cNvSpPr/>
          <p:nvPr/>
        </p:nvSpPr>
        <p:spPr>
          <a:xfrm rot="1877202">
            <a:off x="4965318" y="5232191"/>
            <a:ext cx="1005840" cy="478892"/>
          </a:xfrm>
          <a:prstGeom prst="upArrow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5400000" scaled="1"/>
            <a:tileRect/>
          </a:gra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~PP440.WAV">
            <a:hlinkClick r:id="" action="ppaction://media"/>
          </p:cNvPr>
          <p:cNvPicPr>
            <a:picLocks noRot="1" noChangeAspect="1"/>
          </p:cNvPicPr>
          <p:nvPr>
            <a:wavAudioFile r:embed="rId1" name="~PP440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1087870"/>
      </p:ext>
    </p:ext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0" y="2805243"/>
            <a:ext cx="1212287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Our Story:</a:t>
            </a:r>
          </a:p>
          <a:p>
            <a:pPr algn="ctr"/>
            <a:endParaRPr lang="en-US" dirty="0"/>
          </a:p>
          <a:p>
            <a:pPr algn="ctr"/>
            <a:r>
              <a:rPr lang="en-US" sz="3600" b="1" dirty="0" smtClean="0">
                <a:latin typeface="Century Gothic" panose="020B0502020202020204" pitchFamily="34" charset="0"/>
              </a:rPr>
              <a:t>First Baptist Church of West Allis</a:t>
            </a:r>
          </a:p>
          <a:p>
            <a:pPr algn="ctr"/>
            <a:endParaRPr lang="en-US" sz="3600" b="1" dirty="0" smtClean="0">
              <a:latin typeface="Century Gothic" panose="020B0502020202020204" pitchFamily="34" charset="0"/>
            </a:endParaRPr>
          </a:p>
          <a:p>
            <a:pPr algn="ctr"/>
            <a:r>
              <a:rPr lang="en-US" sz="8800" b="1" dirty="0"/>
              <a:t>End of history </a:t>
            </a:r>
            <a:r>
              <a:rPr lang="en-US" sz="8800" b="1" dirty="0" smtClean="0"/>
              <a:t>14</a:t>
            </a:r>
            <a:endParaRPr lang="en-US" sz="3600" b="1" dirty="0" smtClean="0"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5" t="11544" r="16564" b="11275"/>
          <a:stretch/>
        </p:blipFill>
        <p:spPr>
          <a:xfrm>
            <a:off x="4474455" y="79406"/>
            <a:ext cx="3243089" cy="2725837"/>
          </a:xfrm>
          <a:prstGeom prst="rect">
            <a:avLst/>
          </a:prstGeom>
        </p:spPr>
      </p:pic>
      <p:pic>
        <p:nvPicPr>
          <p:cNvPr id="7" name="~PP983.WAV">
            <a:hlinkClick r:id="" action="ppaction://media"/>
          </p:cNvPr>
          <p:cNvPicPr>
            <a:picLocks noRot="1" noChangeAspect="1"/>
          </p:cNvPicPr>
          <p:nvPr>
            <a:wavAudioFile r:embed="rId1" name="~PP983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92550553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0299" y="0"/>
            <a:ext cx="12192000" cy="68580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/>
          <p:cNvGrpSpPr/>
          <p:nvPr/>
        </p:nvGrpSpPr>
        <p:grpSpPr>
          <a:xfrm>
            <a:off x="3435179" y="-49427"/>
            <a:ext cx="5307478" cy="6907427"/>
            <a:chOff x="3435179" y="-49427"/>
            <a:chExt cx="5307478" cy="6907427"/>
          </a:xfrm>
        </p:grpSpPr>
        <p:pic>
          <p:nvPicPr>
            <p:cNvPr id="6148" name="Picture 4" descr="http://cartweb.geography.ua.edu/lizardtech/iserv/getimage?cat=North%20America%20and%20United%20States&amp;item=States/Wisconsin/Wisconsin1880a.new.sid&amp;page=&amp;cp=0.5,0.5&amp;lev=5&amp;wid=500&amp;hei=400&amp;props=img(Name,Description)&amp;bg=ffffff&amp;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2579" t="5799" r="22926" b="5547"/>
            <a:stretch/>
          </p:blipFill>
          <p:spPr bwMode="auto">
            <a:xfrm>
              <a:off x="3435179" y="-49427"/>
              <a:ext cx="5307478" cy="69074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7262622" y="3550174"/>
              <a:ext cx="13001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/>
                <a:t>1880</a:t>
              </a:r>
              <a:endParaRPr lang="en-US" sz="2400" b="1" dirty="0"/>
            </a:p>
          </p:txBody>
        </p:sp>
        <p:pic>
          <p:nvPicPr>
            <p:cNvPr id="6" name="Picture 2" descr="http://cartweb.geography.ua.edu/lizardtech/iserv/getimage?cat=World&amp;item=North%20America/Wisconsin1853a.sid&amp;page=&amp;cp=0.5,0.5&amp;lev=4&amp;wid=500&amp;hei=400&amp;props=img(Name,Description)&amp;bg=ffffff&amp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6888" t="403" r="26713" b="446"/>
            <a:stretch/>
          </p:blipFill>
          <p:spPr bwMode="auto">
            <a:xfrm>
              <a:off x="5170463" y="1517190"/>
              <a:ext cx="2092159" cy="3576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5057465" y="1517190"/>
              <a:ext cx="159313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smtClean="0"/>
                <a:t>1853</a:t>
              </a:r>
              <a:endParaRPr lang="en-US" b="1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484604" y="0"/>
              <a:ext cx="5202195" cy="707886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 smtClean="0"/>
                <a:t>Milwaukee is Growing</a:t>
              </a:r>
              <a:endParaRPr lang="en-US" sz="4000" b="1" u="sng" dirty="0"/>
            </a:p>
          </p:txBody>
        </p:sp>
      </p:grpSp>
      <p:pic>
        <p:nvPicPr>
          <p:cNvPr id="9" name="~PP2374.WAV">
            <a:hlinkClick r:id="" action="ppaction://media"/>
          </p:cNvPr>
          <p:cNvPicPr>
            <a:picLocks noRot="1" noChangeAspect="1"/>
          </p:cNvPicPr>
          <p:nvPr>
            <a:wavAudioFile r:embed="rId1" name="~PP2374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4381803"/>
      </p:ext>
    </p:extLst>
  </p:cSld>
  <p:clrMapOvr>
    <a:masterClrMapping/>
  </p:clrMapOvr>
  <p:transition advTm="1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A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lib.utexas.edu/maps/historical/milwaukee_sewerage_188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89"/>
          <a:stretch/>
        </p:blipFill>
        <p:spPr bwMode="auto">
          <a:xfrm>
            <a:off x="6520070" y="0"/>
            <a:ext cx="56719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0"/>
            <a:ext cx="6327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u="sng" dirty="0" smtClean="0"/>
              <a:t>Milwaukee Sewers (1880)</a:t>
            </a:r>
          </a:p>
        </p:txBody>
      </p:sp>
      <p:pic>
        <p:nvPicPr>
          <p:cNvPr id="4" name="~PP1557.WAV">
            <a:hlinkClick r:id="" action="ppaction://media"/>
          </p:cNvPr>
          <p:cNvPicPr>
            <a:picLocks noRot="1" noChangeAspect="1"/>
          </p:cNvPicPr>
          <p:nvPr>
            <a:wavAudioFile r:embed="rId1" name="~PP1557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68231552"/>
      </p:ext>
    </p:extLst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A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u="sng" dirty="0" smtClean="0"/>
              <a:t>North Greenfield Sewers (1880)</a:t>
            </a:r>
          </a:p>
        </p:txBody>
      </p:sp>
      <p:pic>
        <p:nvPicPr>
          <p:cNvPr id="3" name="~PP412.WAV">
            <a:hlinkClick r:id="" action="ppaction://media"/>
          </p:cNvPr>
          <p:cNvPicPr>
            <a:picLocks noRot="1" noChangeAspect="1"/>
          </p:cNvPicPr>
          <p:nvPr>
            <a:wavAudioFile r:embed="rId1" name="~PP412.WAV"/>
          </p:nvPr>
        </p:nvPicPr>
        <p:blipFill>
          <a:blip r:embed="rId3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6589432"/>
      </p:ext>
    </p:extLst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CAA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milwaukeehistory.net/wp-content/uploads/2010/09/wheat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77569" y="0"/>
            <a:ext cx="84538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~PP3225.WAV">
            <a:hlinkClick r:id="" action="ppaction://media"/>
          </p:cNvPr>
          <p:cNvPicPr>
            <a:picLocks noRot="1" noChangeAspect="1"/>
          </p:cNvPicPr>
          <p:nvPr>
            <a:wavAudioFile r:embed="rId1" name="~PP3225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2011701"/>
      </p:ext>
    </p:extLst>
  </p:cSld>
  <p:clrMapOvr>
    <a:masterClrMapping/>
  </p:clrMapOvr>
  <p:transition advTm="3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137" t="23060" r="20745" b="82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30823" y="5235389"/>
            <a:ext cx="1111623" cy="107576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208442" y="6275293"/>
            <a:ext cx="41596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North Greenfield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0040" y="3013502"/>
            <a:ext cx="148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1876</a:t>
            </a:r>
            <a:endParaRPr lang="en-US" sz="4800" b="1" dirty="0"/>
          </a:p>
        </p:txBody>
      </p:sp>
      <p:pic>
        <p:nvPicPr>
          <p:cNvPr id="10" name="~PP4013.WAV">
            <a:hlinkClick r:id="" action="ppaction://media"/>
          </p:cNvPr>
          <p:cNvPicPr>
            <a:picLocks noRot="1" noChangeAspect="1"/>
          </p:cNvPicPr>
          <p:nvPr>
            <a:wavAudioFile r:embed="rId1" name="~PP401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43223769"/>
      </p:ext>
    </p:extLst>
  </p:cSld>
  <p:clrMapOvr>
    <a:masterClrMapping/>
  </p:clrMapOvr>
  <p:transition advTm="1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/>
          <a:srcRect l="3137" t="23060" r="20745" b="82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0" y="5773271"/>
            <a:ext cx="8767482" cy="1147481"/>
          </a:xfrm>
          <a:custGeom>
            <a:avLst/>
            <a:gdLst>
              <a:gd name="connsiteX0" fmla="*/ 0 w 8713694"/>
              <a:gd name="connsiteY0" fmla="*/ 0 h 1219200"/>
              <a:gd name="connsiteX1" fmla="*/ 4195483 w 8713694"/>
              <a:gd name="connsiteY1" fmla="*/ 35859 h 1219200"/>
              <a:gd name="connsiteX2" fmla="*/ 8713694 w 8713694"/>
              <a:gd name="connsiteY2" fmla="*/ 1219200 h 1219200"/>
              <a:gd name="connsiteX3" fmla="*/ 8713694 w 8713694"/>
              <a:gd name="connsiteY3" fmla="*/ 1219200 h 1219200"/>
              <a:gd name="connsiteX0" fmla="*/ 0 w 8713694"/>
              <a:gd name="connsiteY0" fmla="*/ 0 h 1219200"/>
              <a:gd name="connsiteX1" fmla="*/ 4195483 w 8713694"/>
              <a:gd name="connsiteY1" fmla="*/ 35859 h 1219200"/>
              <a:gd name="connsiteX2" fmla="*/ 6539726 w 8713694"/>
              <a:gd name="connsiteY2" fmla="*/ 609601 h 1219200"/>
              <a:gd name="connsiteX3" fmla="*/ 8713694 w 8713694"/>
              <a:gd name="connsiteY3" fmla="*/ 1219200 h 1219200"/>
              <a:gd name="connsiteX4" fmla="*/ 8713694 w 8713694"/>
              <a:gd name="connsiteY4" fmla="*/ 1219200 h 1219200"/>
              <a:gd name="connsiteX0" fmla="*/ 0 w 8713694"/>
              <a:gd name="connsiteY0" fmla="*/ 0 h 1219200"/>
              <a:gd name="connsiteX1" fmla="*/ 4195483 w 8713694"/>
              <a:gd name="connsiteY1" fmla="*/ 35859 h 1219200"/>
              <a:gd name="connsiteX2" fmla="*/ 6664463 w 8713694"/>
              <a:gd name="connsiteY2" fmla="*/ 476250 h 1219200"/>
              <a:gd name="connsiteX3" fmla="*/ 8713694 w 8713694"/>
              <a:gd name="connsiteY3" fmla="*/ 1219200 h 1219200"/>
              <a:gd name="connsiteX4" fmla="*/ 8713694 w 8713694"/>
              <a:gd name="connsiteY4" fmla="*/ 1219200 h 1219200"/>
              <a:gd name="connsiteX0" fmla="*/ 0 w 8713694"/>
              <a:gd name="connsiteY0" fmla="*/ 0 h 1219200"/>
              <a:gd name="connsiteX1" fmla="*/ 4195483 w 8713694"/>
              <a:gd name="connsiteY1" fmla="*/ 35859 h 1219200"/>
              <a:gd name="connsiteX2" fmla="*/ 6682283 w 8713694"/>
              <a:gd name="connsiteY2" fmla="*/ 590551 h 1219200"/>
              <a:gd name="connsiteX3" fmla="*/ 8713694 w 8713694"/>
              <a:gd name="connsiteY3" fmla="*/ 1219200 h 1219200"/>
              <a:gd name="connsiteX4" fmla="*/ 8713694 w 8713694"/>
              <a:gd name="connsiteY4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3694" h="1219200">
                <a:moveTo>
                  <a:pt x="0" y="0"/>
                </a:moveTo>
                <a:lnTo>
                  <a:pt x="4195483" y="35859"/>
                </a:lnTo>
                <a:lnTo>
                  <a:pt x="6682283" y="590551"/>
                </a:lnTo>
                <a:lnTo>
                  <a:pt x="8713694" y="1219200"/>
                </a:lnTo>
                <a:lnTo>
                  <a:pt x="8713694" y="1219200"/>
                </a:lnTo>
              </a:path>
            </a:pathLst>
          </a:custGeom>
          <a:noFill/>
          <a:ln w="76200">
            <a:solidFill>
              <a:srgbClr val="FB35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330823" y="5235389"/>
            <a:ext cx="1111623" cy="1075764"/>
          </a:xfrm>
          <a:prstGeom prst="ellipse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57818" y="6230634"/>
            <a:ext cx="67896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FFFF00"/>
                </a:solidFill>
              </a:rPr>
              <a:t>Honey Creek/North Greenfield</a:t>
            </a:r>
            <a:endParaRPr lang="en-US" sz="4000" b="1" dirty="0">
              <a:solidFill>
                <a:srgbClr val="FFFF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10040" y="3013502"/>
            <a:ext cx="1481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/>
              <a:t>1876</a:t>
            </a:r>
            <a:endParaRPr lang="en-US" sz="4800" b="1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252249" y="6636351"/>
            <a:ext cx="2848303" cy="1051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~PP562.WAV">
            <a:hlinkClick r:id="" action="ppaction://media"/>
          </p:cNvPr>
          <p:cNvPicPr>
            <a:picLocks noRot="1" noChangeAspect="1"/>
          </p:cNvPicPr>
          <p:nvPr>
            <a:wavAudioFile r:embed="rId1" name="~PP562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35229829"/>
      </p:ext>
    </p:extLst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3170548" y="0"/>
            <a:ext cx="9021452" cy="6854224"/>
            <a:chOff x="155575" y="141402"/>
            <a:chExt cx="3982792" cy="3026004"/>
          </a:xfrm>
        </p:grpSpPr>
        <p:pic>
          <p:nvPicPr>
            <p:cNvPr id="23554" name="Picture 2" descr="http://content.wisconsinhistory.org/utils/ajaxhelper/?CISOROOT=maps&amp;CISOPTR=1330&amp;action=2&amp;DMSCALE=75&amp;DMWIDTH=512&amp;DMHEIGHT=512&amp;DMX=512&amp;DMY=2048&amp;DMTEXT=&amp;DMROTATE=0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50849" r="18332"/>
            <a:stretch/>
          </p:blipFill>
          <p:spPr bwMode="auto">
            <a:xfrm>
              <a:off x="155575" y="141402"/>
              <a:ext cx="3982792" cy="23970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556" name="Picture 4" descr="http://content.wisconsinhistory.org/utils/ajaxhelper/?CISOROOT=maps&amp;CISOPTR=1330&amp;action=2&amp;DMSCALE=75&amp;DMWIDTH=512&amp;DMHEIGHT=512&amp;DMX=512&amp;DMY=2560&amp;DMTEXT=&amp;DMROTATE=0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r="18332" b="87102"/>
            <a:stretch/>
          </p:blipFill>
          <p:spPr bwMode="auto">
            <a:xfrm>
              <a:off x="155575" y="2538413"/>
              <a:ext cx="3982792" cy="6289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0" y="150829"/>
            <a:ext cx="317054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/>
              <a:t>1891 Map Showing</a:t>
            </a:r>
          </a:p>
          <a:p>
            <a:pPr algn="ctr"/>
            <a:r>
              <a:rPr lang="en-US" sz="4400" b="1" dirty="0" smtClean="0"/>
              <a:t>North Greenfield</a:t>
            </a:r>
          </a:p>
          <a:p>
            <a:pPr algn="ctr"/>
            <a:r>
              <a:rPr lang="en-US" sz="4400" b="1" dirty="0" smtClean="0"/>
              <a:t>Post Office and Station</a:t>
            </a:r>
            <a:endParaRPr lang="en-US" sz="4400" b="1" dirty="0"/>
          </a:p>
        </p:txBody>
      </p:sp>
      <p:sp>
        <p:nvSpPr>
          <p:cNvPr id="5" name="Oval 4"/>
          <p:cNvSpPr/>
          <p:nvPr/>
        </p:nvSpPr>
        <p:spPr>
          <a:xfrm>
            <a:off x="4432515" y="3196088"/>
            <a:ext cx="2278252" cy="221945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71281" y="4572000"/>
            <a:ext cx="3310033" cy="84353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~PP57.WAV">
            <a:hlinkClick r:id="" action="ppaction://media"/>
          </p:cNvPr>
          <p:cNvPicPr>
            <a:picLocks noRot="1" noChangeAspect="1"/>
          </p:cNvPicPr>
          <p:nvPr>
            <a:wavAudioFile r:embed="rId1" name="~PP57.WAV"/>
          </p:nvPr>
        </p:nvPicPr>
        <p:blipFill>
          <a:blip r:embed="rId5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4067921"/>
      </p:ext>
    </p:extLst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4432515" y="3196088"/>
            <a:ext cx="2278252" cy="2219450"/>
          </a:xfrm>
          <a:prstGeom prst="ellipse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571281" y="4572000"/>
            <a:ext cx="3310033" cy="843538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23" t="1013" r="5641" b="14047"/>
          <a:stretch/>
        </p:blipFill>
        <p:spPr>
          <a:xfrm>
            <a:off x="1451429" y="0"/>
            <a:ext cx="9289142" cy="6886160"/>
          </a:xfrm>
          <a:prstGeom prst="rect">
            <a:avLst/>
          </a:prstGeom>
        </p:spPr>
      </p:pic>
      <p:pic>
        <p:nvPicPr>
          <p:cNvPr id="8" name="~PP303.WAV">
            <a:hlinkClick r:id="" action="ppaction://media"/>
          </p:cNvPr>
          <p:cNvPicPr>
            <a:picLocks noRot="1" noChangeAspect="1"/>
          </p:cNvPicPr>
          <p:nvPr>
            <a:wavAudioFile r:embed="rId1" name="~PP303.WAV"/>
          </p:nvPr>
        </p:nvPicPr>
        <p:blipFill>
          <a:blip r:embed="rId4" cstate="print"/>
          <a:stretch>
            <a:fillRect/>
          </a:stretch>
        </p:blipFill>
        <p:spPr>
          <a:xfrm>
            <a:off x="11752263" y="6418263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9423277"/>
      </p:ext>
    </p:extLst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163</Words>
  <Application>Microsoft Office PowerPoint</Application>
  <PresentationFormat>Custom</PresentationFormat>
  <Paragraphs>57</Paragraphs>
  <Slides>17</Slides>
  <Notes>1</Notes>
  <HiddenSlides>0</HiddenSlides>
  <MMClips>17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Wothe</dc:creator>
  <cp:lastModifiedBy> </cp:lastModifiedBy>
  <cp:revision>8</cp:revision>
  <dcterms:created xsi:type="dcterms:W3CDTF">2016-03-11T16:00:42Z</dcterms:created>
  <dcterms:modified xsi:type="dcterms:W3CDTF">2016-03-11T17:28:11Z</dcterms:modified>
</cp:coreProperties>
</file>