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4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277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413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026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651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972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10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96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480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356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722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325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62393-9136-43BE-B926-132166899A0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E617B-1E86-45B0-8E4C-425A191A1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760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16. </a:t>
            </a:r>
            <a:r>
              <a:rPr lang="en-US" sz="4800" b="1" dirty="0">
                <a:solidFill>
                  <a:srgbClr val="0070C0"/>
                </a:solidFill>
              </a:rPr>
              <a:t>Allis Chalmers needs a new home (1901)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5" t="11544" r="16564" b="11275"/>
          <a:stretch/>
        </p:blipFill>
        <p:spPr>
          <a:xfrm>
            <a:off x="4474455" y="79406"/>
            <a:ext cx="3243089" cy="2725837"/>
          </a:xfrm>
          <a:prstGeom prst="rect">
            <a:avLst/>
          </a:prstGeom>
        </p:spPr>
      </p:pic>
      <p:pic>
        <p:nvPicPr>
          <p:cNvPr id="6" name="~PP3248.WAV">
            <a:hlinkClick r:id="" action="ppaction://media"/>
          </p:cNvPr>
          <p:cNvPicPr>
            <a:picLocks noRot="1" noChangeAspect="1"/>
          </p:cNvPicPr>
          <p:nvPr>
            <a:wavAudioFile r:embed="rId1" name="~PP324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205835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667" t="10978" r="19684" b="9644"/>
          <a:stretch/>
        </p:blipFill>
        <p:spPr>
          <a:xfrm>
            <a:off x="-41811" y="0"/>
            <a:ext cx="122338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-118872"/>
            <a:ext cx="161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2016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 rot="882428">
            <a:off x="7908843" y="5731126"/>
            <a:ext cx="1197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 rot="16541379">
            <a:off x="10431562" y="4112743"/>
            <a:ext cx="238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Greenfield Ave</a:t>
            </a:r>
            <a:endParaRPr lang="en-US" sz="2800" b="1" dirty="0"/>
          </a:p>
        </p:txBody>
      </p:sp>
      <p:pic>
        <p:nvPicPr>
          <p:cNvPr id="6" name="~PP2702.WAV">
            <a:hlinkClick r:id="" action="ppaction://media"/>
          </p:cNvPr>
          <p:cNvPicPr>
            <a:picLocks noRot="1" noChangeAspect="1"/>
          </p:cNvPicPr>
          <p:nvPr>
            <a:wavAudioFile r:embed="rId1" name="~PP270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1646399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86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upload.wikimedia.org/wikipedia/commons/thumb/1/18/Allis-Chalmers_D17-12_foot_spring-tooth_drag_harrow.jpg/220px-Allis-Chalmers_D17-12_foot_spring-tooth_drag_harro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30465" r="3803" b="29832"/>
          <a:stretch/>
        </p:blipFill>
        <p:spPr bwMode="auto">
          <a:xfrm>
            <a:off x="1" y="3083860"/>
            <a:ext cx="12191999" cy="3774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b/bd/Allis_Chalmers_M_6_High_Speed_Tractor_from_Wo-II.jpg/220px-Allis_Chalmers_M_6_High_Speed_Tractor_from_Wo-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12" y="1"/>
            <a:ext cx="4101788" cy="2889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c/cc/Allis-Chalmers_electric_generator_DCAPC_August_2008_show.jpg/220px-Allis-Chalmers_electric_generator_DCAPC_August_2008_sh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"/>
            <a:ext cx="4276299" cy="2857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2056" y="290787"/>
            <a:ext cx="3962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Allis-Chalmers</a:t>
            </a:r>
          </a:p>
          <a:p>
            <a:pPr algn="ctr"/>
            <a:r>
              <a:rPr lang="en-US" sz="6000" b="1" dirty="0" smtClean="0"/>
              <a:t>BIG</a:t>
            </a:r>
            <a:r>
              <a:rPr lang="en-US" sz="4800" b="1" dirty="0" smtClean="0"/>
              <a:t> time manufacturer</a:t>
            </a:r>
            <a:endParaRPr lang="en-US" sz="4800" b="1" dirty="0"/>
          </a:p>
        </p:txBody>
      </p:sp>
      <p:pic>
        <p:nvPicPr>
          <p:cNvPr id="7" name="~PP104.WAV">
            <a:hlinkClick r:id="" action="ppaction://media"/>
          </p:cNvPr>
          <p:cNvPicPr>
            <a:picLocks noRot="1" noChangeAspect="1"/>
          </p:cNvPicPr>
          <p:nvPr>
            <a:wavAudioFile r:embed="rId1" name="~PP104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1066612"/>
      </p:ext>
    </p:ext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16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5" t="11544" r="16564" b="11275"/>
          <a:stretch/>
        </p:blipFill>
        <p:spPr>
          <a:xfrm>
            <a:off x="4474455" y="79406"/>
            <a:ext cx="3243089" cy="2725837"/>
          </a:xfrm>
          <a:prstGeom prst="rect">
            <a:avLst/>
          </a:prstGeom>
        </p:spPr>
      </p:pic>
      <p:pic>
        <p:nvPicPr>
          <p:cNvPr id="6" name="~PP599.WAV">
            <a:hlinkClick r:id="" action="ppaction://media"/>
          </p:cNvPr>
          <p:cNvPicPr>
            <a:picLocks noRot="1" noChangeAspect="1"/>
          </p:cNvPicPr>
          <p:nvPr>
            <a:wavAudioFile r:embed="rId1" name="~PP59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2027693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18213" t="24695" r="15550" b="9927"/>
          <a:stretch/>
        </p:blipFill>
        <p:spPr>
          <a:xfrm>
            <a:off x="0" y="-9525"/>
            <a:ext cx="12369313" cy="6867525"/>
          </a:xfrm>
          <a:prstGeom prst="rect">
            <a:avLst/>
          </a:prstGeom>
        </p:spPr>
      </p:pic>
      <p:pic>
        <p:nvPicPr>
          <p:cNvPr id="6" name="~PP1569.WAV">
            <a:hlinkClick r:id="" action="ppaction://media"/>
          </p:cNvPr>
          <p:cNvPicPr>
            <a:picLocks noRot="1" noChangeAspect="1"/>
          </p:cNvPicPr>
          <p:nvPr>
            <a:wavAudioFile r:embed="rId1" name="~PP156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8724479"/>
      </p:ext>
    </p:ext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496"/>
            <a:ext cx="12192000" cy="6858000"/>
          </a:xfrm>
          <a:prstGeom prst="rect">
            <a:avLst/>
          </a:prstGeom>
          <a:solidFill>
            <a:srgbClr val="F786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8541" y="0"/>
            <a:ext cx="11534667" cy="6858000"/>
            <a:chOff x="2438400" y="1058943"/>
            <a:chExt cx="9753600" cy="5799057"/>
          </a:xfrm>
        </p:grpSpPr>
        <p:pic>
          <p:nvPicPr>
            <p:cNvPr id="28674" name="Picture 2" descr="http://content.wisconsinhistory.org/utils/ajaxhelper/?CISOROOT=maps&amp;CISOPTR=4231&amp;action=2&amp;DMSCALE=60&amp;DMWIDTH=512&amp;DMHEIGHT=512&amp;DMX=1024&amp;DMY=2560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5180"/>
            <a:stretch/>
          </p:blipFill>
          <p:spPr bwMode="auto">
            <a:xfrm>
              <a:off x="7315200" y="1058943"/>
              <a:ext cx="4876800" cy="31611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/>
            <a:srcRect t="35374"/>
            <a:stretch/>
          </p:blipFill>
          <p:spPr>
            <a:xfrm>
              <a:off x="2438400" y="1068370"/>
              <a:ext cx="4876800" cy="315169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/>
            <a:srcRect t="1" b="46520"/>
            <a:stretch/>
          </p:blipFill>
          <p:spPr>
            <a:xfrm>
              <a:off x="2438400" y="4220066"/>
              <a:ext cx="4876800" cy="26080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/>
            <a:srcRect b="45909"/>
            <a:stretch/>
          </p:blipFill>
          <p:spPr>
            <a:xfrm>
              <a:off x="7315200" y="4220066"/>
              <a:ext cx="4876800" cy="263793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63571" y="188536"/>
            <a:ext cx="107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1903</a:t>
            </a:r>
            <a:endParaRPr lang="en-US" sz="3200" dirty="0"/>
          </a:p>
        </p:txBody>
      </p:sp>
      <p:sp>
        <p:nvSpPr>
          <p:cNvPr id="8" name="Freeform 7"/>
          <p:cNvSpPr/>
          <p:nvPr/>
        </p:nvSpPr>
        <p:spPr>
          <a:xfrm>
            <a:off x="304800" y="4038600"/>
            <a:ext cx="11338560" cy="2788920"/>
          </a:xfrm>
          <a:custGeom>
            <a:avLst/>
            <a:gdLst>
              <a:gd name="connsiteX0" fmla="*/ 11414760 w 11414760"/>
              <a:gd name="connsiteY0" fmla="*/ 2773680 h 2773680"/>
              <a:gd name="connsiteX1" fmla="*/ 5593080 w 11414760"/>
              <a:gd name="connsiteY1" fmla="*/ 91440 h 2773680"/>
              <a:gd name="connsiteX2" fmla="*/ 0 w 11414760"/>
              <a:gd name="connsiteY2" fmla="*/ 0 h 2773680"/>
              <a:gd name="connsiteX0" fmla="*/ 11338560 w 11338560"/>
              <a:gd name="connsiteY0" fmla="*/ 2788920 h 2788920"/>
              <a:gd name="connsiteX1" fmla="*/ 5593080 w 11338560"/>
              <a:gd name="connsiteY1" fmla="*/ 91440 h 2788920"/>
              <a:gd name="connsiteX2" fmla="*/ 0 w 11338560"/>
              <a:gd name="connsiteY2" fmla="*/ 0 h 278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8560" h="2788920">
                <a:moveTo>
                  <a:pt x="11338560" y="2788920"/>
                </a:moveTo>
                <a:lnTo>
                  <a:pt x="5593080" y="9144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20040" y="1051560"/>
            <a:ext cx="11506200" cy="457200"/>
          </a:xfrm>
          <a:custGeom>
            <a:avLst/>
            <a:gdLst>
              <a:gd name="connsiteX0" fmla="*/ 11506200 w 11506200"/>
              <a:gd name="connsiteY0" fmla="*/ 30480 h 457200"/>
              <a:gd name="connsiteX1" fmla="*/ 11460480 w 11506200"/>
              <a:gd name="connsiteY1" fmla="*/ 60960 h 457200"/>
              <a:gd name="connsiteX2" fmla="*/ 11064240 w 11506200"/>
              <a:gd name="connsiteY2" fmla="*/ 259080 h 457200"/>
              <a:gd name="connsiteX3" fmla="*/ 10713720 w 11506200"/>
              <a:gd name="connsiteY3" fmla="*/ 381000 h 457200"/>
              <a:gd name="connsiteX4" fmla="*/ 10378440 w 11506200"/>
              <a:gd name="connsiteY4" fmla="*/ 426720 h 457200"/>
              <a:gd name="connsiteX5" fmla="*/ 10027920 w 11506200"/>
              <a:gd name="connsiteY5" fmla="*/ 457200 h 457200"/>
              <a:gd name="connsiteX6" fmla="*/ 9570720 w 11506200"/>
              <a:gd name="connsiteY6" fmla="*/ 350520 h 457200"/>
              <a:gd name="connsiteX7" fmla="*/ 9052560 w 11506200"/>
              <a:gd name="connsiteY7" fmla="*/ 228600 h 457200"/>
              <a:gd name="connsiteX8" fmla="*/ 8488680 w 11506200"/>
              <a:gd name="connsiteY8" fmla="*/ 182880 h 457200"/>
              <a:gd name="connsiteX9" fmla="*/ 8031480 w 11506200"/>
              <a:gd name="connsiteY9" fmla="*/ 198120 h 457200"/>
              <a:gd name="connsiteX10" fmla="*/ 7620000 w 11506200"/>
              <a:gd name="connsiteY10" fmla="*/ 274320 h 457200"/>
              <a:gd name="connsiteX11" fmla="*/ 7559040 w 11506200"/>
              <a:gd name="connsiteY11" fmla="*/ 335280 h 457200"/>
              <a:gd name="connsiteX12" fmla="*/ 5547360 w 11506200"/>
              <a:gd name="connsiteY12" fmla="*/ 365760 h 457200"/>
              <a:gd name="connsiteX13" fmla="*/ 5059680 w 11506200"/>
              <a:gd name="connsiteY13" fmla="*/ 365760 h 457200"/>
              <a:gd name="connsiteX14" fmla="*/ 4175760 w 11506200"/>
              <a:gd name="connsiteY14" fmla="*/ 274320 h 457200"/>
              <a:gd name="connsiteX15" fmla="*/ 3749040 w 11506200"/>
              <a:gd name="connsiteY15" fmla="*/ 259080 h 457200"/>
              <a:gd name="connsiteX16" fmla="*/ 990600 w 11506200"/>
              <a:gd name="connsiteY16" fmla="*/ 106680 h 457200"/>
              <a:gd name="connsiteX17" fmla="*/ 563880 w 11506200"/>
              <a:gd name="connsiteY17" fmla="*/ 76200 h 457200"/>
              <a:gd name="connsiteX18" fmla="*/ 182880 w 11506200"/>
              <a:gd name="connsiteY18" fmla="*/ 60960 h 457200"/>
              <a:gd name="connsiteX19" fmla="*/ 182880 w 11506200"/>
              <a:gd name="connsiteY19" fmla="*/ 60960 h 457200"/>
              <a:gd name="connsiteX20" fmla="*/ 0 w 11506200"/>
              <a:gd name="connsiteY20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06200" h="457200">
                <a:moveTo>
                  <a:pt x="11506200" y="30480"/>
                </a:moveTo>
                <a:lnTo>
                  <a:pt x="11460480" y="60960"/>
                </a:lnTo>
                <a:lnTo>
                  <a:pt x="11064240" y="259080"/>
                </a:lnTo>
                <a:lnTo>
                  <a:pt x="10713720" y="381000"/>
                </a:lnTo>
                <a:lnTo>
                  <a:pt x="10378440" y="426720"/>
                </a:lnTo>
                <a:lnTo>
                  <a:pt x="10027920" y="457200"/>
                </a:lnTo>
                <a:lnTo>
                  <a:pt x="9570720" y="350520"/>
                </a:lnTo>
                <a:lnTo>
                  <a:pt x="9052560" y="228600"/>
                </a:lnTo>
                <a:lnTo>
                  <a:pt x="8488680" y="182880"/>
                </a:lnTo>
                <a:lnTo>
                  <a:pt x="8031480" y="198120"/>
                </a:lnTo>
                <a:lnTo>
                  <a:pt x="7620000" y="274320"/>
                </a:lnTo>
                <a:lnTo>
                  <a:pt x="7559040" y="335280"/>
                </a:lnTo>
                <a:lnTo>
                  <a:pt x="5547360" y="365760"/>
                </a:lnTo>
                <a:lnTo>
                  <a:pt x="5059680" y="365760"/>
                </a:lnTo>
                <a:lnTo>
                  <a:pt x="4175760" y="274320"/>
                </a:lnTo>
                <a:lnTo>
                  <a:pt x="3749040" y="259080"/>
                </a:lnTo>
                <a:lnTo>
                  <a:pt x="990600" y="106680"/>
                </a:lnTo>
                <a:lnTo>
                  <a:pt x="563880" y="76200"/>
                </a:lnTo>
                <a:lnTo>
                  <a:pt x="182880" y="60960"/>
                </a:lnTo>
                <a:lnTo>
                  <a:pt x="182880" y="6096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08321" y="1508760"/>
            <a:ext cx="1310639" cy="1172324"/>
          </a:xfrm>
          <a:custGeom>
            <a:avLst/>
            <a:gdLst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277470 w 1331259"/>
              <a:gd name="connsiteY3" fmla="*/ 712694 h 1183341"/>
              <a:gd name="connsiteX4" fmla="*/ 658906 w 1331259"/>
              <a:gd name="connsiteY4" fmla="*/ 685800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277470 w 1331259"/>
              <a:gd name="connsiteY3" fmla="*/ 712694 h 1183341"/>
              <a:gd name="connsiteX4" fmla="*/ 607494 w 1331259"/>
              <a:gd name="connsiteY4" fmla="*/ 682128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431706"/>
              <a:gd name="connsiteY0" fmla="*/ 1183341 h 1183341"/>
              <a:gd name="connsiteX1" fmla="*/ 67235 w 1431706"/>
              <a:gd name="connsiteY1" fmla="*/ 26894 h 1183341"/>
              <a:gd name="connsiteX2" fmla="*/ 1331259 w 1431706"/>
              <a:gd name="connsiteY2" fmla="*/ 0 h 1183341"/>
              <a:gd name="connsiteX3" fmla="*/ 1431706 w 1431706"/>
              <a:gd name="connsiteY3" fmla="*/ 716366 h 1183341"/>
              <a:gd name="connsiteX4" fmla="*/ 607494 w 1431706"/>
              <a:gd name="connsiteY4" fmla="*/ 682128 h 1183341"/>
              <a:gd name="connsiteX5" fmla="*/ 605118 w 1431706"/>
              <a:gd name="connsiteY5" fmla="*/ 1169894 h 1183341"/>
              <a:gd name="connsiteX6" fmla="*/ 0 w 1431706"/>
              <a:gd name="connsiteY6" fmla="*/ 1183341 h 1183341"/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189335 w 1331259"/>
              <a:gd name="connsiteY3" fmla="*/ 683316 h 1183341"/>
              <a:gd name="connsiteX4" fmla="*/ 607494 w 1331259"/>
              <a:gd name="connsiteY4" fmla="*/ 682128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210074"/>
              <a:gd name="connsiteY0" fmla="*/ 1172324 h 1172324"/>
              <a:gd name="connsiteX1" fmla="*/ 67235 w 1210074"/>
              <a:gd name="connsiteY1" fmla="*/ 15877 h 1172324"/>
              <a:gd name="connsiteX2" fmla="*/ 1210074 w 1210074"/>
              <a:gd name="connsiteY2" fmla="*/ 0 h 1172324"/>
              <a:gd name="connsiteX3" fmla="*/ 1189335 w 1210074"/>
              <a:gd name="connsiteY3" fmla="*/ 672299 h 1172324"/>
              <a:gd name="connsiteX4" fmla="*/ 607494 w 1210074"/>
              <a:gd name="connsiteY4" fmla="*/ 671111 h 1172324"/>
              <a:gd name="connsiteX5" fmla="*/ 605118 w 1210074"/>
              <a:gd name="connsiteY5" fmla="*/ 1158877 h 1172324"/>
              <a:gd name="connsiteX6" fmla="*/ 0 w 1210074"/>
              <a:gd name="connsiteY6" fmla="*/ 1172324 h 1172324"/>
              <a:gd name="connsiteX0" fmla="*/ 0 w 1177023"/>
              <a:gd name="connsiteY0" fmla="*/ 1172324 h 1172324"/>
              <a:gd name="connsiteX1" fmla="*/ 34184 w 1177023"/>
              <a:gd name="connsiteY1" fmla="*/ 15877 h 1172324"/>
              <a:gd name="connsiteX2" fmla="*/ 1177023 w 1177023"/>
              <a:gd name="connsiteY2" fmla="*/ 0 h 1172324"/>
              <a:gd name="connsiteX3" fmla="*/ 1156284 w 1177023"/>
              <a:gd name="connsiteY3" fmla="*/ 672299 h 1172324"/>
              <a:gd name="connsiteX4" fmla="*/ 574443 w 1177023"/>
              <a:gd name="connsiteY4" fmla="*/ 671111 h 1172324"/>
              <a:gd name="connsiteX5" fmla="*/ 572067 w 1177023"/>
              <a:gd name="connsiteY5" fmla="*/ 1158877 h 1172324"/>
              <a:gd name="connsiteX6" fmla="*/ 0 w 1177023"/>
              <a:gd name="connsiteY6" fmla="*/ 1172324 h 1172324"/>
              <a:gd name="connsiteX0" fmla="*/ 2539 w 1142839"/>
              <a:gd name="connsiteY0" fmla="*/ 1172324 h 1172324"/>
              <a:gd name="connsiteX1" fmla="*/ 0 w 1142839"/>
              <a:gd name="connsiteY1" fmla="*/ 15877 h 1172324"/>
              <a:gd name="connsiteX2" fmla="*/ 1142839 w 1142839"/>
              <a:gd name="connsiteY2" fmla="*/ 0 h 1172324"/>
              <a:gd name="connsiteX3" fmla="*/ 1122100 w 1142839"/>
              <a:gd name="connsiteY3" fmla="*/ 672299 h 1172324"/>
              <a:gd name="connsiteX4" fmla="*/ 540259 w 1142839"/>
              <a:gd name="connsiteY4" fmla="*/ 671111 h 1172324"/>
              <a:gd name="connsiteX5" fmla="*/ 537883 w 1142839"/>
              <a:gd name="connsiteY5" fmla="*/ 1158877 h 1172324"/>
              <a:gd name="connsiteX6" fmla="*/ 2539 w 1142839"/>
              <a:gd name="connsiteY6" fmla="*/ 1172324 h 1172324"/>
              <a:gd name="connsiteX0" fmla="*/ 13556 w 1142839"/>
              <a:gd name="connsiteY0" fmla="*/ 1172324 h 1172324"/>
              <a:gd name="connsiteX1" fmla="*/ 0 w 1142839"/>
              <a:gd name="connsiteY1" fmla="*/ 15877 h 1172324"/>
              <a:gd name="connsiteX2" fmla="*/ 1142839 w 1142839"/>
              <a:gd name="connsiteY2" fmla="*/ 0 h 1172324"/>
              <a:gd name="connsiteX3" fmla="*/ 1122100 w 1142839"/>
              <a:gd name="connsiteY3" fmla="*/ 672299 h 1172324"/>
              <a:gd name="connsiteX4" fmla="*/ 540259 w 1142839"/>
              <a:gd name="connsiteY4" fmla="*/ 671111 h 1172324"/>
              <a:gd name="connsiteX5" fmla="*/ 537883 w 1142839"/>
              <a:gd name="connsiteY5" fmla="*/ 1158877 h 1172324"/>
              <a:gd name="connsiteX6" fmla="*/ 13556 w 1142839"/>
              <a:gd name="connsiteY6" fmla="*/ 1172324 h 11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2839" h="1172324">
                <a:moveTo>
                  <a:pt x="13556" y="1172324"/>
                </a:moveTo>
                <a:cubicBezTo>
                  <a:pt x="12710" y="786842"/>
                  <a:pt x="846" y="401359"/>
                  <a:pt x="0" y="15877"/>
                </a:cubicBezTo>
                <a:lnTo>
                  <a:pt x="1142839" y="0"/>
                </a:lnTo>
                <a:lnTo>
                  <a:pt x="1122100" y="672299"/>
                </a:lnTo>
                <a:lnTo>
                  <a:pt x="540259" y="671111"/>
                </a:lnTo>
                <a:lnTo>
                  <a:pt x="537883" y="1158877"/>
                </a:lnTo>
                <a:lnTo>
                  <a:pt x="13556" y="1172324"/>
                </a:lnTo>
                <a:close/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24370" y="1464023"/>
            <a:ext cx="6641948" cy="3988947"/>
          </a:xfrm>
          <a:custGeom>
            <a:avLst/>
            <a:gdLst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772228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670628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637339 w 6637339"/>
              <a:gd name="connsiteY0" fmla="*/ 3639003 h 3639003"/>
              <a:gd name="connsiteX1" fmla="*/ 0 w 6637339"/>
              <a:gd name="connsiteY1" fmla="*/ 3599543 h 3639003"/>
              <a:gd name="connsiteX2" fmla="*/ 29028 w 6637339"/>
              <a:gd name="connsiteY2" fmla="*/ 1204685 h 3639003"/>
              <a:gd name="connsiteX3" fmla="*/ 2670628 w 6637339"/>
              <a:gd name="connsiteY3" fmla="*/ 1219200 h 3639003"/>
              <a:gd name="connsiteX4" fmla="*/ 2656113 w 6637339"/>
              <a:gd name="connsiteY4" fmla="*/ 29028 h 3639003"/>
              <a:gd name="connsiteX5" fmla="*/ 5936343 w 6637339"/>
              <a:gd name="connsiteY5" fmla="*/ 0 h 3639003"/>
              <a:gd name="connsiteX6" fmla="*/ 5965371 w 6637339"/>
              <a:gd name="connsiteY6" fmla="*/ 1146628 h 3639003"/>
              <a:gd name="connsiteX7" fmla="*/ 5994400 w 6637339"/>
              <a:gd name="connsiteY7" fmla="*/ 1146628 h 3639003"/>
              <a:gd name="connsiteX8" fmla="*/ 6023428 w 6637339"/>
              <a:gd name="connsiteY8" fmla="*/ 1857828 h 3639003"/>
              <a:gd name="connsiteX9" fmla="*/ 6066971 w 6637339"/>
              <a:gd name="connsiteY9" fmla="*/ 1857828 h 3639003"/>
              <a:gd name="connsiteX10" fmla="*/ 6081485 w 6637339"/>
              <a:gd name="connsiteY10" fmla="*/ 2249714 h 3639003"/>
              <a:gd name="connsiteX11" fmla="*/ 6516914 w 6637339"/>
              <a:gd name="connsiteY11" fmla="*/ 2249714 h 3639003"/>
              <a:gd name="connsiteX12" fmla="*/ 6637339 w 6637339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249714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173600 w 6638776"/>
              <a:gd name="connsiteY9" fmla="*/ 1900010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70628 w 6638776"/>
              <a:gd name="connsiteY3" fmla="*/ 1260475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731559 w 6638776"/>
              <a:gd name="connsiteY3" fmla="*/ 116205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38776" h="3680278">
                <a:moveTo>
                  <a:pt x="6637339" y="3680278"/>
                </a:moveTo>
                <a:lnTo>
                  <a:pt x="0" y="3640818"/>
                </a:lnTo>
                <a:lnTo>
                  <a:pt x="29028" y="1189717"/>
                </a:lnTo>
                <a:lnTo>
                  <a:pt x="2624930" y="1176110"/>
                </a:lnTo>
                <a:lnTo>
                  <a:pt x="2640880" y="0"/>
                </a:lnTo>
                <a:lnTo>
                  <a:pt x="5936343" y="41275"/>
                </a:lnTo>
                <a:lnTo>
                  <a:pt x="5965371" y="1187903"/>
                </a:lnTo>
                <a:lnTo>
                  <a:pt x="5994400" y="1187903"/>
                </a:lnTo>
                <a:lnTo>
                  <a:pt x="6023428" y="1927225"/>
                </a:lnTo>
                <a:lnTo>
                  <a:pt x="6158368" y="1955346"/>
                </a:lnTo>
                <a:cubicBezTo>
                  <a:pt x="6158128" y="2114096"/>
                  <a:pt x="6127423" y="2272846"/>
                  <a:pt x="6127183" y="2431596"/>
                </a:cubicBezTo>
                <a:lnTo>
                  <a:pt x="6638776" y="2459718"/>
                </a:lnTo>
                <a:lnTo>
                  <a:pt x="6637339" y="3680278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23"/>
            <a:ext cx="12054840" cy="707886"/>
          </a:xfrm>
          <a:prstGeom prst="rect">
            <a:avLst/>
          </a:prstGeom>
          <a:solidFill>
            <a:srgbClr val="F786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Allis Chalmers Manufacturing Company</a:t>
            </a:r>
            <a:endParaRPr lang="en-US" sz="4000" b="1" dirty="0"/>
          </a:p>
        </p:txBody>
      </p:sp>
      <p:pic>
        <p:nvPicPr>
          <p:cNvPr id="15" name="~PP3527.WAV">
            <a:hlinkClick r:id="" action="ppaction://media"/>
          </p:cNvPr>
          <p:cNvPicPr>
            <a:picLocks noRot="1" noChangeAspect="1"/>
          </p:cNvPicPr>
          <p:nvPr>
            <a:wavAudioFile r:embed="rId1" name="~PP3527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4420372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496"/>
            <a:ext cx="12192000" cy="6858000"/>
          </a:xfrm>
          <a:prstGeom prst="rect">
            <a:avLst/>
          </a:prstGeom>
          <a:solidFill>
            <a:srgbClr val="F786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8541" y="0"/>
            <a:ext cx="11534667" cy="6858000"/>
            <a:chOff x="2438400" y="1058943"/>
            <a:chExt cx="9753600" cy="5799057"/>
          </a:xfrm>
        </p:grpSpPr>
        <p:pic>
          <p:nvPicPr>
            <p:cNvPr id="28674" name="Picture 2" descr="http://content.wisconsinhistory.org/utils/ajaxhelper/?CISOROOT=maps&amp;CISOPTR=4231&amp;action=2&amp;DMSCALE=60&amp;DMWIDTH=512&amp;DMHEIGHT=512&amp;DMX=1024&amp;DMY=2560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5180"/>
            <a:stretch/>
          </p:blipFill>
          <p:spPr bwMode="auto">
            <a:xfrm>
              <a:off x="7315200" y="1058943"/>
              <a:ext cx="4876800" cy="3161123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/>
            <a:srcRect t="35374"/>
            <a:stretch/>
          </p:blipFill>
          <p:spPr>
            <a:xfrm>
              <a:off x="2438400" y="1068370"/>
              <a:ext cx="4876800" cy="3151696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/>
            <a:srcRect t="1" b="46520"/>
            <a:stretch/>
          </p:blipFill>
          <p:spPr>
            <a:xfrm>
              <a:off x="2438400" y="4220066"/>
              <a:ext cx="4876800" cy="2608081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/>
            <a:srcRect b="45909"/>
            <a:stretch/>
          </p:blipFill>
          <p:spPr>
            <a:xfrm>
              <a:off x="7315200" y="4220066"/>
              <a:ext cx="4876800" cy="2637934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763571" y="188536"/>
            <a:ext cx="107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1903</a:t>
            </a:r>
            <a:endParaRPr lang="en-US" sz="3200" dirty="0"/>
          </a:p>
        </p:txBody>
      </p:sp>
      <p:sp>
        <p:nvSpPr>
          <p:cNvPr id="8" name="Freeform 7"/>
          <p:cNvSpPr/>
          <p:nvPr/>
        </p:nvSpPr>
        <p:spPr>
          <a:xfrm>
            <a:off x="304800" y="4038600"/>
            <a:ext cx="11338560" cy="2788920"/>
          </a:xfrm>
          <a:custGeom>
            <a:avLst/>
            <a:gdLst>
              <a:gd name="connsiteX0" fmla="*/ 11414760 w 11414760"/>
              <a:gd name="connsiteY0" fmla="*/ 2773680 h 2773680"/>
              <a:gd name="connsiteX1" fmla="*/ 5593080 w 11414760"/>
              <a:gd name="connsiteY1" fmla="*/ 91440 h 2773680"/>
              <a:gd name="connsiteX2" fmla="*/ 0 w 11414760"/>
              <a:gd name="connsiteY2" fmla="*/ 0 h 2773680"/>
              <a:gd name="connsiteX0" fmla="*/ 11338560 w 11338560"/>
              <a:gd name="connsiteY0" fmla="*/ 2788920 h 2788920"/>
              <a:gd name="connsiteX1" fmla="*/ 5593080 w 11338560"/>
              <a:gd name="connsiteY1" fmla="*/ 91440 h 2788920"/>
              <a:gd name="connsiteX2" fmla="*/ 0 w 11338560"/>
              <a:gd name="connsiteY2" fmla="*/ 0 h 278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8560" h="2788920">
                <a:moveTo>
                  <a:pt x="11338560" y="2788920"/>
                </a:moveTo>
                <a:lnTo>
                  <a:pt x="5593080" y="9144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20040" y="1051560"/>
            <a:ext cx="11506200" cy="457200"/>
          </a:xfrm>
          <a:custGeom>
            <a:avLst/>
            <a:gdLst>
              <a:gd name="connsiteX0" fmla="*/ 11506200 w 11506200"/>
              <a:gd name="connsiteY0" fmla="*/ 30480 h 457200"/>
              <a:gd name="connsiteX1" fmla="*/ 11460480 w 11506200"/>
              <a:gd name="connsiteY1" fmla="*/ 60960 h 457200"/>
              <a:gd name="connsiteX2" fmla="*/ 11064240 w 11506200"/>
              <a:gd name="connsiteY2" fmla="*/ 259080 h 457200"/>
              <a:gd name="connsiteX3" fmla="*/ 10713720 w 11506200"/>
              <a:gd name="connsiteY3" fmla="*/ 381000 h 457200"/>
              <a:gd name="connsiteX4" fmla="*/ 10378440 w 11506200"/>
              <a:gd name="connsiteY4" fmla="*/ 426720 h 457200"/>
              <a:gd name="connsiteX5" fmla="*/ 10027920 w 11506200"/>
              <a:gd name="connsiteY5" fmla="*/ 457200 h 457200"/>
              <a:gd name="connsiteX6" fmla="*/ 9570720 w 11506200"/>
              <a:gd name="connsiteY6" fmla="*/ 350520 h 457200"/>
              <a:gd name="connsiteX7" fmla="*/ 9052560 w 11506200"/>
              <a:gd name="connsiteY7" fmla="*/ 228600 h 457200"/>
              <a:gd name="connsiteX8" fmla="*/ 8488680 w 11506200"/>
              <a:gd name="connsiteY8" fmla="*/ 182880 h 457200"/>
              <a:gd name="connsiteX9" fmla="*/ 8031480 w 11506200"/>
              <a:gd name="connsiteY9" fmla="*/ 198120 h 457200"/>
              <a:gd name="connsiteX10" fmla="*/ 7620000 w 11506200"/>
              <a:gd name="connsiteY10" fmla="*/ 274320 h 457200"/>
              <a:gd name="connsiteX11" fmla="*/ 7559040 w 11506200"/>
              <a:gd name="connsiteY11" fmla="*/ 335280 h 457200"/>
              <a:gd name="connsiteX12" fmla="*/ 5547360 w 11506200"/>
              <a:gd name="connsiteY12" fmla="*/ 365760 h 457200"/>
              <a:gd name="connsiteX13" fmla="*/ 5059680 w 11506200"/>
              <a:gd name="connsiteY13" fmla="*/ 365760 h 457200"/>
              <a:gd name="connsiteX14" fmla="*/ 4175760 w 11506200"/>
              <a:gd name="connsiteY14" fmla="*/ 274320 h 457200"/>
              <a:gd name="connsiteX15" fmla="*/ 3749040 w 11506200"/>
              <a:gd name="connsiteY15" fmla="*/ 259080 h 457200"/>
              <a:gd name="connsiteX16" fmla="*/ 990600 w 11506200"/>
              <a:gd name="connsiteY16" fmla="*/ 106680 h 457200"/>
              <a:gd name="connsiteX17" fmla="*/ 563880 w 11506200"/>
              <a:gd name="connsiteY17" fmla="*/ 76200 h 457200"/>
              <a:gd name="connsiteX18" fmla="*/ 182880 w 11506200"/>
              <a:gd name="connsiteY18" fmla="*/ 60960 h 457200"/>
              <a:gd name="connsiteX19" fmla="*/ 182880 w 11506200"/>
              <a:gd name="connsiteY19" fmla="*/ 60960 h 457200"/>
              <a:gd name="connsiteX20" fmla="*/ 0 w 11506200"/>
              <a:gd name="connsiteY20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06200" h="457200">
                <a:moveTo>
                  <a:pt x="11506200" y="30480"/>
                </a:moveTo>
                <a:lnTo>
                  <a:pt x="11460480" y="60960"/>
                </a:lnTo>
                <a:lnTo>
                  <a:pt x="11064240" y="259080"/>
                </a:lnTo>
                <a:lnTo>
                  <a:pt x="10713720" y="381000"/>
                </a:lnTo>
                <a:lnTo>
                  <a:pt x="10378440" y="426720"/>
                </a:lnTo>
                <a:lnTo>
                  <a:pt x="10027920" y="457200"/>
                </a:lnTo>
                <a:lnTo>
                  <a:pt x="9570720" y="350520"/>
                </a:lnTo>
                <a:lnTo>
                  <a:pt x="9052560" y="228600"/>
                </a:lnTo>
                <a:lnTo>
                  <a:pt x="8488680" y="182880"/>
                </a:lnTo>
                <a:lnTo>
                  <a:pt x="8031480" y="198120"/>
                </a:lnTo>
                <a:lnTo>
                  <a:pt x="7620000" y="274320"/>
                </a:lnTo>
                <a:lnTo>
                  <a:pt x="7559040" y="335280"/>
                </a:lnTo>
                <a:lnTo>
                  <a:pt x="5547360" y="365760"/>
                </a:lnTo>
                <a:lnTo>
                  <a:pt x="5059680" y="365760"/>
                </a:lnTo>
                <a:lnTo>
                  <a:pt x="4175760" y="274320"/>
                </a:lnTo>
                <a:lnTo>
                  <a:pt x="3749040" y="259080"/>
                </a:lnTo>
                <a:lnTo>
                  <a:pt x="990600" y="106680"/>
                </a:lnTo>
                <a:lnTo>
                  <a:pt x="563880" y="76200"/>
                </a:lnTo>
                <a:lnTo>
                  <a:pt x="182880" y="60960"/>
                </a:lnTo>
                <a:lnTo>
                  <a:pt x="182880" y="6096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08321" y="1508760"/>
            <a:ext cx="1310639" cy="1172324"/>
          </a:xfrm>
          <a:custGeom>
            <a:avLst/>
            <a:gdLst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277470 w 1331259"/>
              <a:gd name="connsiteY3" fmla="*/ 712694 h 1183341"/>
              <a:gd name="connsiteX4" fmla="*/ 658906 w 1331259"/>
              <a:gd name="connsiteY4" fmla="*/ 685800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277470 w 1331259"/>
              <a:gd name="connsiteY3" fmla="*/ 712694 h 1183341"/>
              <a:gd name="connsiteX4" fmla="*/ 607494 w 1331259"/>
              <a:gd name="connsiteY4" fmla="*/ 682128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431706"/>
              <a:gd name="connsiteY0" fmla="*/ 1183341 h 1183341"/>
              <a:gd name="connsiteX1" fmla="*/ 67235 w 1431706"/>
              <a:gd name="connsiteY1" fmla="*/ 26894 h 1183341"/>
              <a:gd name="connsiteX2" fmla="*/ 1331259 w 1431706"/>
              <a:gd name="connsiteY2" fmla="*/ 0 h 1183341"/>
              <a:gd name="connsiteX3" fmla="*/ 1431706 w 1431706"/>
              <a:gd name="connsiteY3" fmla="*/ 716366 h 1183341"/>
              <a:gd name="connsiteX4" fmla="*/ 607494 w 1431706"/>
              <a:gd name="connsiteY4" fmla="*/ 682128 h 1183341"/>
              <a:gd name="connsiteX5" fmla="*/ 605118 w 1431706"/>
              <a:gd name="connsiteY5" fmla="*/ 1169894 h 1183341"/>
              <a:gd name="connsiteX6" fmla="*/ 0 w 1431706"/>
              <a:gd name="connsiteY6" fmla="*/ 1183341 h 1183341"/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189335 w 1331259"/>
              <a:gd name="connsiteY3" fmla="*/ 683316 h 1183341"/>
              <a:gd name="connsiteX4" fmla="*/ 607494 w 1331259"/>
              <a:gd name="connsiteY4" fmla="*/ 682128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210074"/>
              <a:gd name="connsiteY0" fmla="*/ 1172324 h 1172324"/>
              <a:gd name="connsiteX1" fmla="*/ 67235 w 1210074"/>
              <a:gd name="connsiteY1" fmla="*/ 15877 h 1172324"/>
              <a:gd name="connsiteX2" fmla="*/ 1210074 w 1210074"/>
              <a:gd name="connsiteY2" fmla="*/ 0 h 1172324"/>
              <a:gd name="connsiteX3" fmla="*/ 1189335 w 1210074"/>
              <a:gd name="connsiteY3" fmla="*/ 672299 h 1172324"/>
              <a:gd name="connsiteX4" fmla="*/ 607494 w 1210074"/>
              <a:gd name="connsiteY4" fmla="*/ 671111 h 1172324"/>
              <a:gd name="connsiteX5" fmla="*/ 605118 w 1210074"/>
              <a:gd name="connsiteY5" fmla="*/ 1158877 h 1172324"/>
              <a:gd name="connsiteX6" fmla="*/ 0 w 1210074"/>
              <a:gd name="connsiteY6" fmla="*/ 1172324 h 1172324"/>
              <a:gd name="connsiteX0" fmla="*/ 0 w 1177023"/>
              <a:gd name="connsiteY0" fmla="*/ 1172324 h 1172324"/>
              <a:gd name="connsiteX1" fmla="*/ 34184 w 1177023"/>
              <a:gd name="connsiteY1" fmla="*/ 15877 h 1172324"/>
              <a:gd name="connsiteX2" fmla="*/ 1177023 w 1177023"/>
              <a:gd name="connsiteY2" fmla="*/ 0 h 1172324"/>
              <a:gd name="connsiteX3" fmla="*/ 1156284 w 1177023"/>
              <a:gd name="connsiteY3" fmla="*/ 672299 h 1172324"/>
              <a:gd name="connsiteX4" fmla="*/ 574443 w 1177023"/>
              <a:gd name="connsiteY4" fmla="*/ 671111 h 1172324"/>
              <a:gd name="connsiteX5" fmla="*/ 572067 w 1177023"/>
              <a:gd name="connsiteY5" fmla="*/ 1158877 h 1172324"/>
              <a:gd name="connsiteX6" fmla="*/ 0 w 1177023"/>
              <a:gd name="connsiteY6" fmla="*/ 1172324 h 1172324"/>
              <a:gd name="connsiteX0" fmla="*/ 2539 w 1142839"/>
              <a:gd name="connsiteY0" fmla="*/ 1172324 h 1172324"/>
              <a:gd name="connsiteX1" fmla="*/ 0 w 1142839"/>
              <a:gd name="connsiteY1" fmla="*/ 15877 h 1172324"/>
              <a:gd name="connsiteX2" fmla="*/ 1142839 w 1142839"/>
              <a:gd name="connsiteY2" fmla="*/ 0 h 1172324"/>
              <a:gd name="connsiteX3" fmla="*/ 1122100 w 1142839"/>
              <a:gd name="connsiteY3" fmla="*/ 672299 h 1172324"/>
              <a:gd name="connsiteX4" fmla="*/ 540259 w 1142839"/>
              <a:gd name="connsiteY4" fmla="*/ 671111 h 1172324"/>
              <a:gd name="connsiteX5" fmla="*/ 537883 w 1142839"/>
              <a:gd name="connsiteY5" fmla="*/ 1158877 h 1172324"/>
              <a:gd name="connsiteX6" fmla="*/ 2539 w 1142839"/>
              <a:gd name="connsiteY6" fmla="*/ 1172324 h 1172324"/>
              <a:gd name="connsiteX0" fmla="*/ 13556 w 1142839"/>
              <a:gd name="connsiteY0" fmla="*/ 1172324 h 1172324"/>
              <a:gd name="connsiteX1" fmla="*/ 0 w 1142839"/>
              <a:gd name="connsiteY1" fmla="*/ 15877 h 1172324"/>
              <a:gd name="connsiteX2" fmla="*/ 1142839 w 1142839"/>
              <a:gd name="connsiteY2" fmla="*/ 0 h 1172324"/>
              <a:gd name="connsiteX3" fmla="*/ 1122100 w 1142839"/>
              <a:gd name="connsiteY3" fmla="*/ 672299 h 1172324"/>
              <a:gd name="connsiteX4" fmla="*/ 540259 w 1142839"/>
              <a:gd name="connsiteY4" fmla="*/ 671111 h 1172324"/>
              <a:gd name="connsiteX5" fmla="*/ 537883 w 1142839"/>
              <a:gd name="connsiteY5" fmla="*/ 1158877 h 1172324"/>
              <a:gd name="connsiteX6" fmla="*/ 13556 w 1142839"/>
              <a:gd name="connsiteY6" fmla="*/ 1172324 h 11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2839" h="1172324">
                <a:moveTo>
                  <a:pt x="13556" y="1172324"/>
                </a:moveTo>
                <a:cubicBezTo>
                  <a:pt x="12710" y="786842"/>
                  <a:pt x="846" y="401359"/>
                  <a:pt x="0" y="15877"/>
                </a:cubicBezTo>
                <a:lnTo>
                  <a:pt x="1142839" y="0"/>
                </a:lnTo>
                <a:lnTo>
                  <a:pt x="1122100" y="672299"/>
                </a:lnTo>
                <a:lnTo>
                  <a:pt x="540259" y="671111"/>
                </a:lnTo>
                <a:lnTo>
                  <a:pt x="537883" y="1158877"/>
                </a:lnTo>
                <a:lnTo>
                  <a:pt x="13556" y="1172324"/>
                </a:lnTo>
                <a:close/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608320" y="1447800"/>
            <a:ext cx="441960" cy="2621280"/>
          </a:xfrm>
          <a:custGeom>
            <a:avLst/>
            <a:gdLst>
              <a:gd name="connsiteX0" fmla="*/ 182880 w 441960"/>
              <a:gd name="connsiteY0" fmla="*/ 0 h 2621280"/>
              <a:gd name="connsiteX1" fmla="*/ 350520 w 441960"/>
              <a:gd name="connsiteY1" fmla="*/ 182880 h 2621280"/>
              <a:gd name="connsiteX2" fmla="*/ 441960 w 441960"/>
              <a:gd name="connsiteY2" fmla="*/ 335280 h 2621280"/>
              <a:gd name="connsiteX3" fmla="*/ 441960 w 441960"/>
              <a:gd name="connsiteY3" fmla="*/ 563880 h 2621280"/>
              <a:gd name="connsiteX4" fmla="*/ 441960 w 441960"/>
              <a:gd name="connsiteY4" fmla="*/ 883920 h 2621280"/>
              <a:gd name="connsiteX5" fmla="*/ 396240 w 441960"/>
              <a:gd name="connsiteY5" fmla="*/ 1005840 h 2621280"/>
              <a:gd name="connsiteX6" fmla="*/ 198120 w 441960"/>
              <a:gd name="connsiteY6" fmla="*/ 1341120 h 2621280"/>
              <a:gd name="connsiteX7" fmla="*/ 60960 w 441960"/>
              <a:gd name="connsiteY7" fmla="*/ 1493520 h 2621280"/>
              <a:gd name="connsiteX8" fmla="*/ 30480 w 441960"/>
              <a:gd name="connsiteY8" fmla="*/ 1584960 h 2621280"/>
              <a:gd name="connsiteX9" fmla="*/ 0 w 441960"/>
              <a:gd name="connsiteY9" fmla="*/ 2362200 h 2621280"/>
              <a:gd name="connsiteX10" fmla="*/ 91440 w 441960"/>
              <a:gd name="connsiteY10" fmla="*/ 2545080 h 2621280"/>
              <a:gd name="connsiteX11" fmla="*/ 152400 w 441960"/>
              <a:gd name="connsiteY11" fmla="*/ 2621280 h 2621280"/>
              <a:gd name="connsiteX12" fmla="*/ 152400 w 441960"/>
              <a:gd name="connsiteY12" fmla="*/ 262128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960" h="2621280">
                <a:moveTo>
                  <a:pt x="182880" y="0"/>
                </a:moveTo>
                <a:lnTo>
                  <a:pt x="350520" y="182880"/>
                </a:lnTo>
                <a:lnTo>
                  <a:pt x="441960" y="335280"/>
                </a:lnTo>
                <a:lnTo>
                  <a:pt x="441960" y="563880"/>
                </a:lnTo>
                <a:lnTo>
                  <a:pt x="441960" y="883920"/>
                </a:lnTo>
                <a:lnTo>
                  <a:pt x="396240" y="1005840"/>
                </a:lnTo>
                <a:lnTo>
                  <a:pt x="198120" y="1341120"/>
                </a:lnTo>
                <a:lnTo>
                  <a:pt x="60960" y="1493520"/>
                </a:lnTo>
                <a:lnTo>
                  <a:pt x="30480" y="1584960"/>
                </a:lnTo>
                <a:lnTo>
                  <a:pt x="0" y="2362200"/>
                </a:lnTo>
                <a:lnTo>
                  <a:pt x="91440" y="2545080"/>
                </a:lnTo>
                <a:lnTo>
                  <a:pt x="152400" y="2621280"/>
                </a:lnTo>
                <a:lnTo>
                  <a:pt x="152400" y="262128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24370" y="1464023"/>
            <a:ext cx="6641948" cy="3988947"/>
          </a:xfrm>
          <a:custGeom>
            <a:avLst/>
            <a:gdLst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772228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670628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637339 w 6637339"/>
              <a:gd name="connsiteY0" fmla="*/ 3639003 h 3639003"/>
              <a:gd name="connsiteX1" fmla="*/ 0 w 6637339"/>
              <a:gd name="connsiteY1" fmla="*/ 3599543 h 3639003"/>
              <a:gd name="connsiteX2" fmla="*/ 29028 w 6637339"/>
              <a:gd name="connsiteY2" fmla="*/ 1204685 h 3639003"/>
              <a:gd name="connsiteX3" fmla="*/ 2670628 w 6637339"/>
              <a:gd name="connsiteY3" fmla="*/ 1219200 h 3639003"/>
              <a:gd name="connsiteX4" fmla="*/ 2656113 w 6637339"/>
              <a:gd name="connsiteY4" fmla="*/ 29028 h 3639003"/>
              <a:gd name="connsiteX5" fmla="*/ 5936343 w 6637339"/>
              <a:gd name="connsiteY5" fmla="*/ 0 h 3639003"/>
              <a:gd name="connsiteX6" fmla="*/ 5965371 w 6637339"/>
              <a:gd name="connsiteY6" fmla="*/ 1146628 h 3639003"/>
              <a:gd name="connsiteX7" fmla="*/ 5994400 w 6637339"/>
              <a:gd name="connsiteY7" fmla="*/ 1146628 h 3639003"/>
              <a:gd name="connsiteX8" fmla="*/ 6023428 w 6637339"/>
              <a:gd name="connsiteY8" fmla="*/ 1857828 h 3639003"/>
              <a:gd name="connsiteX9" fmla="*/ 6066971 w 6637339"/>
              <a:gd name="connsiteY9" fmla="*/ 1857828 h 3639003"/>
              <a:gd name="connsiteX10" fmla="*/ 6081485 w 6637339"/>
              <a:gd name="connsiteY10" fmla="*/ 2249714 h 3639003"/>
              <a:gd name="connsiteX11" fmla="*/ 6516914 w 6637339"/>
              <a:gd name="connsiteY11" fmla="*/ 2249714 h 3639003"/>
              <a:gd name="connsiteX12" fmla="*/ 6637339 w 6637339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249714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173600 w 6638776"/>
              <a:gd name="connsiteY9" fmla="*/ 1900010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70628 w 6638776"/>
              <a:gd name="connsiteY3" fmla="*/ 1260475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731559 w 6638776"/>
              <a:gd name="connsiteY3" fmla="*/ 116205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38776" h="3680278">
                <a:moveTo>
                  <a:pt x="6637339" y="3680278"/>
                </a:moveTo>
                <a:lnTo>
                  <a:pt x="0" y="3640818"/>
                </a:lnTo>
                <a:lnTo>
                  <a:pt x="29028" y="1189717"/>
                </a:lnTo>
                <a:lnTo>
                  <a:pt x="2624930" y="1176110"/>
                </a:lnTo>
                <a:lnTo>
                  <a:pt x="2640880" y="0"/>
                </a:lnTo>
                <a:lnTo>
                  <a:pt x="5936343" y="41275"/>
                </a:lnTo>
                <a:lnTo>
                  <a:pt x="5965371" y="1187903"/>
                </a:lnTo>
                <a:lnTo>
                  <a:pt x="5994400" y="1187903"/>
                </a:lnTo>
                <a:lnTo>
                  <a:pt x="6023428" y="1927225"/>
                </a:lnTo>
                <a:lnTo>
                  <a:pt x="6158368" y="1955346"/>
                </a:lnTo>
                <a:cubicBezTo>
                  <a:pt x="6158128" y="2114096"/>
                  <a:pt x="6127423" y="2272846"/>
                  <a:pt x="6127183" y="2431596"/>
                </a:cubicBezTo>
                <a:lnTo>
                  <a:pt x="6638776" y="2459718"/>
                </a:lnTo>
                <a:lnTo>
                  <a:pt x="6637339" y="3680278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23"/>
            <a:ext cx="12054840" cy="707886"/>
          </a:xfrm>
          <a:prstGeom prst="rect">
            <a:avLst/>
          </a:prstGeom>
          <a:solidFill>
            <a:srgbClr val="F786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Allis Chalmers Manufacturing Company</a:t>
            </a:r>
            <a:endParaRPr lang="en-US" sz="4000" b="1" dirty="0"/>
          </a:p>
        </p:txBody>
      </p:sp>
      <p:pic>
        <p:nvPicPr>
          <p:cNvPr id="15" name="~PP1160.WAV">
            <a:hlinkClick r:id="" action="ppaction://media"/>
          </p:cNvPr>
          <p:cNvPicPr>
            <a:picLocks noRot="1" noChangeAspect="1"/>
          </p:cNvPicPr>
          <p:nvPr>
            <a:wavAudioFile r:embed="rId1" name="~PP1160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0163078"/>
      </p:ext>
    </p:extLst>
  </p:cSld>
  <p:clrMapOvr>
    <a:masterClrMapping/>
  </p:clrMapOvr>
  <p:transition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8609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881834" y="0"/>
            <a:ext cx="5874942" cy="6999288"/>
            <a:chOff x="5804918" y="-1"/>
            <a:chExt cx="5874942" cy="6999288"/>
          </a:xfrm>
        </p:grpSpPr>
        <p:grpSp>
          <p:nvGrpSpPr>
            <p:cNvPr id="10" name="Group 9"/>
            <p:cNvGrpSpPr/>
            <p:nvPr/>
          </p:nvGrpSpPr>
          <p:grpSpPr>
            <a:xfrm>
              <a:off x="5804918" y="-1"/>
              <a:ext cx="4670761" cy="6951407"/>
              <a:chOff x="5620252" y="-1"/>
              <a:chExt cx="4876800" cy="725805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620252" y="4876800"/>
                <a:ext cx="4876800" cy="238125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20252" y="-1"/>
                <a:ext cx="4876800" cy="487680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6902819" y="6476067"/>
              <a:ext cx="3356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Greenfield Avenue</a:t>
              </a:r>
              <a:endParaRPr lang="en-US" sz="2800" b="1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2283" y="-1"/>
              <a:ext cx="1204181" cy="467076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75679" y="4670760"/>
              <a:ext cx="1204181" cy="2280646"/>
            </a:xfrm>
            <a:prstGeom prst="rect">
              <a:avLst/>
            </a:prstGeom>
          </p:spPr>
        </p:pic>
      </p:grpSp>
      <p:pic>
        <p:nvPicPr>
          <p:cNvPr id="34818" name="Picture 2" descr=" (West Allis Works)From the American Geographical Society Library, University of Wisconsin-Milwaukee Libraries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604"/>
          <a:stretch/>
        </p:blipFill>
        <p:spPr bwMode="auto">
          <a:xfrm>
            <a:off x="462401" y="0"/>
            <a:ext cx="5838925" cy="6903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8527" y="914400"/>
            <a:ext cx="1386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1910</a:t>
            </a:r>
            <a:endParaRPr lang="en-US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118915" y="0"/>
            <a:ext cx="4762919" cy="1065126"/>
            <a:chOff x="3084844" y="4310743"/>
            <a:chExt cx="4762919" cy="10651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/>
            <a:srcRect l="63256" t="70141" b="8018"/>
            <a:stretch/>
          </p:blipFill>
          <p:spPr>
            <a:xfrm>
              <a:off x="3084844" y="4310743"/>
              <a:ext cx="1791956" cy="106512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 cstate="print"/>
            <a:srcRect t="70141" r="39079" b="8018"/>
            <a:stretch/>
          </p:blipFill>
          <p:spPr>
            <a:xfrm>
              <a:off x="4876800" y="4310743"/>
              <a:ext cx="2970963" cy="106512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 rot="16200000">
            <a:off x="-1724916" y="3539167"/>
            <a:ext cx="402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Avenue (70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Street)</a:t>
            </a:r>
            <a:endParaRPr lang="en-US" sz="2800" b="1" dirty="0"/>
          </a:p>
        </p:txBody>
      </p:sp>
      <p:sp>
        <p:nvSpPr>
          <p:cNvPr id="15" name="Freeform 14"/>
          <p:cNvSpPr/>
          <p:nvPr/>
        </p:nvSpPr>
        <p:spPr>
          <a:xfrm>
            <a:off x="3571875" y="1095375"/>
            <a:ext cx="1323975" cy="5667375"/>
          </a:xfrm>
          <a:custGeom>
            <a:avLst/>
            <a:gdLst>
              <a:gd name="connsiteX0" fmla="*/ 0 w 1323975"/>
              <a:gd name="connsiteY0" fmla="*/ 5667375 h 5667375"/>
              <a:gd name="connsiteX1" fmla="*/ 409575 w 1323975"/>
              <a:gd name="connsiteY1" fmla="*/ 5353050 h 5667375"/>
              <a:gd name="connsiteX2" fmla="*/ 942975 w 1323975"/>
              <a:gd name="connsiteY2" fmla="*/ 4972050 h 5667375"/>
              <a:gd name="connsiteX3" fmla="*/ 1057275 w 1323975"/>
              <a:gd name="connsiteY3" fmla="*/ 4829175 h 5667375"/>
              <a:gd name="connsiteX4" fmla="*/ 1171575 w 1323975"/>
              <a:gd name="connsiteY4" fmla="*/ 4629150 h 5667375"/>
              <a:gd name="connsiteX5" fmla="*/ 1238250 w 1323975"/>
              <a:gd name="connsiteY5" fmla="*/ 4467225 h 5667375"/>
              <a:gd name="connsiteX6" fmla="*/ 1276350 w 1323975"/>
              <a:gd name="connsiteY6" fmla="*/ 4286250 h 5667375"/>
              <a:gd name="connsiteX7" fmla="*/ 1323975 w 1323975"/>
              <a:gd name="connsiteY7" fmla="*/ 0 h 5667375"/>
              <a:gd name="connsiteX8" fmla="*/ 1323975 w 1323975"/>
              <a:gd name="connsiteY8" fmla="*/ 0 h 5667375"/>
              <a:gd name="connsiteX0" fmla="*/ 0 w 1323975"/>
              <a:gd name="connsiteY0" fmla="*/ 5667375 h 5667375"/>
              <a:gd name="connsiteX1" fmla="*/ 409575 w 1323975"/>
              <a:gd name="connsiteY1" fmla="*/ 5353050 h 5667375"/>
              <a:gd name="connsiteX2" fmla="*/ 937950 w 1323975"/>
              <a:gd name="connsiteY2" fmla="*/ 4956978 h 5667375"/>
              <a:gd name="connsiteX3" fmla="*/ 1057275 w 1323975"/>
              <a:gd name="connsiteY3" fmla="*/ 4829175 h 5667375"/>
              <a:gd name="connsiteX4" fmla="*/ 1171575 w 1323975"/>
              <a:gd name="connsiteY4" fmla="*/ 4629150 h 5667375"/>
              <a:gd name="connsiteX5" fmla="*/ 1238250 w 1323975"/>
              <a:gd name="connsiteY5" fmla="*/ 4467225 h 5667375"/>
              <a:gd name="connsiteX6" fmla="*/ 1276350 w 1323975"/>
              <a:gd name="connsiteY6" fmla="*/ 4286250 h 5667375"/>
              <a:gd name="connsiteX7" fmla="*/ 1323975 w 1323975"/>
              <a:gd name="connsiteY7" fmla="*/ 0 h 5667375"/>
              <a:gd name="connsiteX8" fmla="*/ 1323975 w 1323975"/>
              <a:gd name="connsiteY8" fmla="*/ 0 h 5667375"/>
              <a:gd name="connsiteX0" fmla="*/ 0 w 1323975"/>
              <a:gd name="connsiteY0" fmla="*/ 5667375 h 5667375"/>
              <a:gd name="connsiteX1" fmla="*/ 409575 w 1323975"/>
              <a:gd name="connsiteY1" fmla="*/ 5353050 h 5667375"/>
              <a:gd name="connsiteX2" fmla="*/ 937950 w 1323975"/>
              <a:gd name="connsiteY2" fmla="*/ 4956978 h 5667375"/>
              <a:gd name="connsiteX3" fmla="*/ 1057275 w 1323975"/>
              <a:gd name="connsiteY3" fmla="*/ 4829175 h 5667375"/>
              <a:gd name="connsiteX4" fmla="*/ 1176599 w 1323975"/>
              <a:gd name="connsiteY4" fmla="*/ 4639199 h 5667375"/>
              <a:gd name="connsiteX5" fmla="*/ 1238250 w 1323975"/>
              <a:gd name="connsiteY5" fmla="*/ 4467225 h 5667375"/>
              <a:gd name="connsiteX6" fmla="*/ 1276350 w 1323975"/>
              <a:gd name="connsiteY6" fmla="*/ 4286250 h 5667375"/>
              <a:gd name="connsiteX7" fmla="*/ 1323975 w 1323975"/>
              <a:gd name="connsiteY7" fmla="*/ 0 h 5667375"/>
              <a:gd name="connsiteX8" fmla="*/ 1323975 w 1323975"/>
              <a:gd name="connsiteY8" fmla="*/ 0 h 566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3975" h="5667375">
                <a:moveTo>
                  <a:pt x="0" y="5667375"/>
                </a:moveTo>
                <a:lnTo>
                  <a:pt x="409575" y="5353050"/>
                </a:lnTo>
                <a:lnTo>
                  <a:pt x="937950" y="4956978"/>
                </a:lnTo>
                <a:lnTo>
                  <a:pt x="1057275" y="4829175"/>
                </a:lnTo>
                <a:lnTo>
                  <a:pt x="1176599" y="4639199"/>
                </a:lnTo>
                <a:lnTo>
                  <a:pt x="1238250" y="4467225"/>
                </a:lnTo>
                <a:lnTo>
                  <a:pt x="1276350" y="4286250"/>
                </a:lnTo>
                <a:lnTo>
                  <a:pt x="1323975" y="0"/>
                </a:lnTo>
                <a:lnTo>
                  <a:pt x="1323975" y="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180.WAV">
            <a:hlinkClick r:id="" action="ppaction://media"/>
          </p:cNvPr>
          <p:cNvPicPr>
            <a:picLocks noRot="1" noChangeAspect="1"/>
          </p:cNvPicPr>
          <p:nvPr>
            <a:wavAudioFile r:embed="rId1" name="~PP180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2871378"/>
      </p:ext>
    </p:extLst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est allis, wi photo: Allis-Chalmers Co., West-Allis Plant, Milwaukee, Wis circa 1907 ACCoWest-AllisPlant19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94"/>
          <a:stretch/>
        </p:blipFill>
        <p:spPr bwMode="auto">
          <a:xfrm>
            <a:off x="0" y="-20098"/>
            <a:ext cx="12192000" cy="6878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0098"/>
            <a:ext cx="12192000" cy="707886"/>
          </a:xfrm>
          <a:prstGeom prst="rect">
            <a:avLst/>
          </a:prstGeom>
          <a:solidFill>
            <a:srgbClr val="F786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Allis-Chalmers Co., West-Allis Plant, Milwaukee, </a:t>
            </a:r>
            <a:r>
              <a:rPr lang="en-US" sz="4000" b="1" dirty="0" err="1" smtClean="0"/>
              <a:t>Wis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 rot="18830359">
            <a:off x="10165082" y="3876370"/>
            <a:ext cx="238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Greenfield Ave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55288">
            <a:off x="3874221" y="5980866"/>
            <a:ext cx="4443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62</a:t>
            </a:r>
            <a:r>
              <a:rPr lang="en-US" sz="28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Ave  (70</a:t>
            </a:r>
            <a:r>
              <a:rPr lang="en-US" sz="28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St)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~PP2254.WAV">
            <a:hlinkClick r:id="" action="ppaction://media"/>
          </p:cNvPr>
          <p:cNvPicPr>
            <a:picLocks noRot="1" noChangeAspect="1"/>
          </p:cNvPicPr>
          <p:nvPr>
            <a:wavAudioFile r:embed="rId1" name="~PP225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3682578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-1038" t="5163" r="19081" b="8429"/>
          <a:stretch/>
        </p:blipFill>
        <p:spPr>
          <a:xfrm rot="21439328">
            <a:off x="-418625" y="-387039"/>
            <a:ext cx="12676597" cy="7517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1261" y="0"/>
            <a:ext cx="313758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Milwaukee Road RR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801734">
            <a:off x="10241924" y="5306416"/>
            <a:ext cx="218792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National Ave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8866" y="6300114"/>
            <a:ext cx="2445685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Greenfield Ave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7824807">
            <a:off x="9339589" y="1037581"/>
            <a:ext cx="1805165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Hawley Rd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582796" y="5771894"/>
            <a:ext cx="121303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</a:rPr>
              <a:t> St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8378" y="3319376"/>
            <a:ext cx="4784183" cy="76944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A-C Complex (1937)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261286" y="210065"/>
            <a:ext cx="8167817" cy="6388443"/>
          </a:xfrm>
          <a:custGeom>
            <a:avLst/>
            <a:gdLst>
              <a:gd name="connsiteX0" fmla="*/ 61784 w 8167817"/>
              <a:gd name="connsiteY0" fmla="*/ 0 h 6388443"/>
              <a:gd name="connsiteX1" fmla="*/ 0 w 8167817"/>
              <a:gd name="connsiteY1" fmla="*/ 6388443 h 6388443"/>
              <a:gd name="connsiteX2" fmla="*/ 4102444 w 8167817"/>
              <a:gd name="connsiteY2" fmla="*/ 6376086 h 6388443"/>
              <a:gd name="connsiteX3" fmla="*/ 4114800 w 8167817"/>
              <a:gd name="connsiteY3" fmla="*/ 3645243 h 6388443"/>
              <a:gd name="connsiteX4" fmla="*/ 4732638 w 8167817"/>
              <a:gd name="connsiteY4" fmla="*/ 3694670 h 6388443"/>
              <a:gd name="connsiteX5" fmla="*/ 4782065 w 8167817"/>
              <a:gd name="connsiteY5" fmla="*/ 2977978 h 6388443"/>
              <a:gd name="connsiteX6" fmla="*/ 7216346 w 8167817"/>
              <a:gd name="connsiteY6" fmla="*/ 2977978 h 6388443"/>
              <a:gd name="connsiteX7" fmla="*/ 7191633 w 8167817"/>
              <a:gd name="connsiteY7" fmla="*/ 2162432 h 6388443"/>
              <a:gd name="connsiteX8" fmla="*/ 8167817 w 8167817"/>
              <a:gd name="connsiteY8" fmla="*/ 308919 h 6388443"/>
              <a:gd name="connsiteX9" fmla="*/ 61784 w 8167817"/>
              <a:gd name="connsiteY9" fmla="*/ 0 h 638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67817" h="6388443">
                <a:moveTo>
                  <a:pt x="61784" y="0"/>
                </a:moveTo>
                <a:lnTo>
                  <a:pt x="0" y="6388443"/>
                </a:lnTo>
                <a:lnTo>
                  <a:pt x="4102444" y="6376086"/>
                </a:lnTo>
                <a:cubicBezTo>
                  <a:pt x="4106563" y="5465805"/>
                  <a:pt x="4110681" y="4555524"/>
                  <a:pt x="4114800" y="3645243"/>
                </a:cubicBezTo>
                <a:lnTo>
                  <a:pt x="4732638" y="3694670"/>
                </a:lnTo>
                <a:lnTo>
                  <a:pt x="4782065" y="2977978"/>
                </a:lnTo>
                <a:lnTo>
                  <a:pt x="7216346" y="2977978"/>
                </a:lnTo>
                <a:lnTo>
                  <a:pt x="7191633" y="2162432"/>
                </a:lnTo>
                <a:lnTo>
                  <a:pt x="8167817" y="308919"/>
                </a:lnTo>
                <a:lnTo>
                  <a:pt x="61784" y="0"/>
                </a:lnTo>
                <a:close/>
              </a:path>
            </a:pathLst>
          </a:custGeom>
          <a:noFill/>
          <a:ln w="57150">
            <a:solidFill>
              <a:srgbClr val="F786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3075.WAV">
            <a:hlinkClick r:id="" action="ppaction://media"/>
          </p:cNvPr>
          <p:cNvPicPr>
            <a:picLocks noRot="1" noChangeAspect="1"/>
          </p:cNvPicPr>
          <p:nvPr>
            <a:wavAudioFile r:embed="rId1" name="~PP307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4908415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nsdepot.donrossgroup.net/dr1005/tm946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"/>
          <a:stretch/>
        </p:blipFill>
        <p:spPr bwMode="auto">
          <a:xfrm>
            <a:off x="1035776" y="546561"/>
            <a:ext cx="10120448" cy="6311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7654" y="-18121"/>
            <a:ext cx="8563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70</a:t>
            </a:r>
            <a:r>
              <a:rPr lang="en-US" sz="4000" b="1" baseline="30000" dirty="0" smtClean="0"/>
              <a:t>th</a:t>
            </a:r>
            <a:r>
              <a:rPr lang="en-US" sz="4000" b="1" dirty="0" smtClean="0"/>
              <a:t> &amp; Greenfield in 1956</a:t>
            </a:r>
            <a:endParaRPr lang="en-US" sz="4000" b="1" dirty="0"/>
          </a:p>
        </p:txBody>
      </p:sp>
      <p:pic>
        <p:nvPicPr>
          <p:cNvPr id="5" name="~PP1852.WAV">
            <a:hlinkClick r:id="" action="ppaction://media"/>
          </p:cNvPr>
          <p:cNvPicPr>
            <a:picLocks noRot="1" noChangeAspect="1"/>
          </p:cNvPicPr>
          <p:nvPr>
            <a:wavAudioFile r:embed="rId1" name="~PP185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425576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8" y="0"/>
            <a:ext cx="12294973" cy="6858000"/>
          </a:xfrm>
          <a:prstGeom prst="rect">
            <a:avLst/>
          </a:prstGeom>
          <a:solidFill>
            <a:srgbClr val="F786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scontent-mia1-1.xx.fbcdn.net/hphotos-xpf1/v/t1.0-9/10401869_920253911329322_5494459466397781601_n.jpg?oh=08357e79a496eca9dc420c9d43d1274f&amp;oe=56DF824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7" t="18949" r="2593" b="29940"/>
          <a:stretch/>
        </p:blipFill>
        <p:spPr bwMode="auto">
          <a:xfrm>
            <a:off x="1350987" y="587830"/>
            <a:ext cx="9410423" cy="6288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7654" y="-18121"/>
            <a:ext cx="8563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70</a:t>
            </a:r>
            <a:r>
              <a:rPr lang="en-US" sz="4000" b="1" baseline="30000" dirty="0" smtClean="0"/>
              <a:t>th</a:t>
            </a:r>
            <a:r>
              <a:rPr lang="en-US" sz="4000" b="1" dirty="0" smtClean="0"/>
              <a:t> &amp; Greenfield in 1976</a:t>
            </a:r>
            <a:endParaRPr lang="en-US" sz="4000" b="1" dirty="0"/>
          </a:p>
        </p:txBody>
      </p:sp>
      <p:pic>
        <p:nvPicPr>
          <p:cNvPr id="6" name="~PP1176.WAV">
            <a:hlinkClick r:id="" action="ppaction://media"/>
          </p:cNvPr>
          <p:cNvPicPr>
            <a:picLocks noRot="1" noChangeAspect="1"/>
          </p:cNvPicPr>
          <p:nvPr>
            <a:wavAudioFile r:embed="rId1" name="~PP117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8084320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104</Words>
  <Application>Microsoft Office PowerPoint</Application>
  <PresentationFormat>Custom</PresentationFormat>
  <Paragraphs>33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4</cp:revision>
  <dcterms:created xsi:type="dcterms:W3CDTF">2016-03-11T18:08:34Z</dcterms:created>
  <dcterms:modified xsi:type="dcterms:W3CDTF">2016-03-11T19:56:16Z</dcterms:modified>
</cp:coreProperties>
</file>